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3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352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" name="Text 1"/>
          <p:cNvSpPr/>
          <p:nvPr/>
        </p:nvSpPr>
        <p:spPr>
          <a:xfrm>
            <a:off x="502920" y="164592"/>
            <a:ext cx="4389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44B9B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airiti Library｜AI 助理托特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8778240" y="6473952"/>
            <a:ext cx="283464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7A8599"/>
                </a:solidFill>
              </a:rPr>
              <a:t>華藝數位股份有限公司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2F6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20d0a783-ec24-43fa-aa5a-06bfd4856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760" y="777240"/>
            <a:ext cx="5715000" cy="315468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40080" y="1097280"/>
            <a:ext cx="5166360" cy="4343400"/>
          </a:xfrm>
          <a:prstGeom prst="roundRect">
            <a:avLst/>
          </a:prstGeom>
          <a:solidFill>
            <a:srgbClr val="FFFFFF">
              <a:alpha val="98000"/>
            </a:srgbClr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4" name="Text 1"/>
          <p:cNvSpPr/>
          <p:nvPr/>
        </p:nvSpPr>
        <p:spPr>
          <a:xfrm>
            <a:off x="960120" y="1508760"/>
            <a:ext cx="44805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26354A"/>
                </a:solidFill>
              </a:rPr>
              <a:t>AI 助理托特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>
                <a:solidFill>
                  <a:srgbClr val="26354A"/>
                </a:solidFill>
              </a:rPr>
              <a:t>簡易使用手冊</a:t>
            </a:r>
            <a:endParaRPr lang="en-US" sz="3100" dirty="0"/>
          </a:p>
        </p:txBody>
      </p:sp>
      <p:sp>
        <p:nvSpPr>
          <p:cNvPr id="5" name="Text 2"/>
          <p:cNvSpPr/>
          <p:nvPr/>
        </p:nvSpPr>
        <p:spPr>
          <a:xfrm>
            <a:off x="987552" y="2926080"/>
            <a:ext cx="43891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4B9B"/>
                </a:solidFill>
              </a:rPr>
              <a:t>用自然語言提問，快速掌握研究脈絡與文獻方向</a:t>
            </a:r>
            <a:endParaRPr lang="en-US" sz="1700" dirty="0"/>
          </a:p>
        </p:txBody>
      </p:sp>
      <p:sp>
        <p:nvSpPr>
          <p:cNvPr id="6" name="Shape 3"/>
          <p:cNvSpPr/>
          <p:nvPr/>
        </p:nvSpPr>
        <p:spPr>
          <a:xfrm>
            <a:off x="987552" y="3840480"/>
            <a:ext cx="1874520" cy="347472"/>
          </a:xfrm>
          <a:prstGeom prst="roundRect">
            <a:avLst>
              <a:gd name="adj" fmla="val 21053"/>
            </a:avLst>
          </a:prstGeom>
          <a:solidFill>
            <a:srgbClr val="1D8A70"/>
          </a:solidFill>
          <a:ln w="12700">
            <a:solidFill>
              <a:srgbClr val="1D8A70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 4"/>
          <p:cNvSpPr/>
          <p:nvPr/>
        </p:nvSpPr>
        <p:spPr>
          <a:xfrm>
            <a:off x="1033272" y="3895344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免登入即可使用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2999232" y="3840480"/>
            <a:ext cx="1965960" cy="347472"/>
          </a:xfrm>
          <a:prstGeom prst="roundRect">
            <a:avLst>
              <a:gd name="adj" fmla="val 21053"/>
            </a:avLst>
          </a:prstGeom>
          <a:solidFill>
            <a:srgbClr val="7857F5"/>
          </a:solidFill>
          <a:ln w="12700">
            <a:solidFill>
              <a:srgbClr val="7857F5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" name="Text 6"/>
          <p:cNvSpPr/>
          <p:nvPr/>
        </p:nvSpPr>
        <p:spPr>
          <a:xfrm>
            <a:off x="3044952" y="3895344"/>
            <a:ext cx="1874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登入保留 5 筆紀錄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987552" y="4709160"/>
            <a:ext cx="4114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6758B"/>
                </a:solidFill>
              </a:rPr>
              <a:t>2026.09｜依新版首頁介面更新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AI 托特可以幫你做什麼？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從「想法」直接開始，不必先想好關鍵字與檢索式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640080" y="1554480"/>
            <a:ext cx="34747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73152" cy="1828800"/>
          </a:xfrm>
          <a:prstGeom prst="rect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Text 4"/>
          <p:cNvSpPr/>
          <p:nvPr/>
        </p:nvSpPr>
        <p:spPr>
          <a:xfrm>
            <a:off x="868680" y="1737360"/>
            <a:ext cx="3063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2A8C6"/>
                </a:solidFill>
              </a:rPr>
              <a:t>自然語言提問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68680" y="2176272"/>
            <a:ext cx="3035808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直接輸入研究主題、問題或想了解的內容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AI 協助理解需求並整理相關研究成果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370832" y="1554480"/>
            <a:ext cx="34747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9" name="Shape 7"/>
          <p:cNvSpPr/>
          <p:nvPr/>
        </p:nvSpPr>
        <p:spPr>
          <a:xfrm>
            <a:off x="4370832" y="1554480"/>
            <a:ext cx="73152" cy="1828800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" name="Text 8"/>
          <p:cNvSpPr/>
          <p:nvPr/>
        </p:nvSpPr>
        <p:spPr>
          <a:xfrm>
            <a:off x="4599432" y="1737360"/>
            <a:ext cx="3063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44B9B"/>
                </a:solidFill>
              </a:rPr>
              <a:t>快速掌握重點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599432" y="2176272"/>
            <a:ext cx="3035808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彙整相關文獻重點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解釋核心概念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分析研究趨勢與差異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101584" y="1554480"/>
            <a:ext cx="3474720" cy="1828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13" name="Shape 11"/>
          <p:cNvSpPr/>
          <p:nvPr/>
        </p:nvSpPr>
        <p:spPr>
          <a:xfrm>
            <a:off x="8101584" y="1554480"/>
            <a:ext cx="73152" cy="1828800"/>
          </a:xfrm>
          <a:prstGeom prst="rect">
            <a:avLst/>
          </a:prstGeom>
          <a:solidFill>
            <a:srgbClr val="7857F5"/>
          </a:solidFill>
          <a:ln w="12700">
            <a:solidFill>
              <a:srgbClr val="7857F5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" name="Text 12"/>
          <p:cNvSpPr/>
          <p:nvPr/>
        </p:nvSpPr>
        <p:spPr>
          <a:xfrm>
            <a:off x="8330184" y="1737360"/>
            <a:ext cx="3063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857F5"/>
                </a:solidFill>
              </a:rPr>
              <a:t>延伸研究方向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8330184" y="2176272"/>
            <a:ext cx="3035808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推薦研究方向或研究問題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提供可直接點擊查看的文獻來源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作為文獻探討與研究規劃起點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914400" y="4069080"/>
            <a:ext cx="103327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6354A"/>
                </a:solidFill>
              </a:rPr>
              <a:t>一句話記住：不知道關鍵字怎麼下，也可以直接「問托特」。</a:t>
            </a:r>
            <a:endParaRPr lang="en-US" sz="2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STEP 1｜從首頁直接開始</a:t>
            </a:r>
            <a:endParaRPr lang="en-US" sz="2500" dirty="0"/>
          </a:p>
        </p:txBody>
      </p:sp>
      <p:pic>
        <p:nvPicPr>
          <p:cNvPr id="4" name="Image 0" descr="/mnt/data/20d0a783-ec24-43fa-aa5a-06bfd48565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481328"/>
            <a:ext cx="7040880" cy="3182112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973568" y="1508760"/>
            <a:ext cx="356616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6" name="Shape 3"/>
          <p:cNvSpPr/>
          <p:nvPr/>
        </p:nvSpPr>
        <p:spPr>
          <a:xfrm>
            <a:off x="7973568" y="1508760"/>
            <a:ext cx="73152" cy="3154680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 4"/>
          <p:cNvSpPr/>
          <p:nvPr/>
        </p:nvSpPr>
        <p:spPr>
          <a:xfrm>
            <a:off x="8202168" y="1691640"/>
            <a:ext cx="3154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44B9B"/>
                </a:solidFill>
              </a:rPr>
              <a:t>操作方式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202168" y="2130552"/>
            <a:ext cx="3127248" cy="2377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1. 開啟 Airiti Library 首頁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2. 在搜尋框確認「AI」模式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3. 輸入完整問題或研究主題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4. 送出後進入 AI 托特對話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8211312" y="4983480"/>
            <a:ext cx="1600200" cy="347472"/>
          </a:xfrm>
          <a:prstGeom prst="roundRect">
            <a:avLst>
              <a:gd name="adj" fmla="val 21053"/>
            </a:avLst>
          </a:prstGeom>
          <a:solidFill>
            <a:srgbClr val="1D8A70"/>
          </a:solidFill>
          <a:ln w="12700">
            <a:solidFill>
              <a:srgbClr val="1D8A70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" name="Text 7"/>
          <p:cNvSpPr/>
          <p:nvPr/>
        </p:nvSpPr>
        <p:spPr>
          <a:xfrm>
            <a:off x="8257032" y="5038344"/>
            <a:ext cx="1508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免登入可用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9966960" y="4983480"/>
            <a:ext cx="1417320" cy="347472"/>
          </a:xfrm>
          <a:prstGeom prst="roundRect">
            <a:avLst>
              <a:gd name="adj" fmla="val 21053"/>
            </a:avLst>
          </a:prstGeom>
          <a:solidFill>
            <a:srgbClr val="7857F5"/>
          </a:solidFill>
          <a:ln w="12700">
            <a:solidFill>
              <a:srgbClr val="7857F5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2" name="Text 9"/>
          <p:cNvSpPr/>
          <p:nvPr/>
        </p:nvSpPr>
        <p:spPr>
          <a:xfrm>
            <a:off x="10012680" y="5038344"/>
            <a:ext cx="13258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登入更便利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免登入 vs. 登入後使用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兩種方式都可以提問；差別主要在查詢紀錄的保存。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914400" y="1600200"/>
            <a:ext cx="4846320" cy="3429000"/>
          </a:xfrm>
          <a:prstGeom prst="roundRect">
            <a:avLst/>
          </a:prstGeom>
          <a:solidFill>
            <a:srgbClr val="F1F8F6"/>
          </a:solidFill>
          <a:ln w="12700">
            <a:solidFill>
              <a:srgbClr val="B9DDD3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Text 3"/>
          <p:cNvSpPr/>
          <p:nvPr/>
        </p:nvSpPr>
        <p:spPr>
          <a:xfrm>
            <a:off x="1234440" y="196596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D8A70"/>
                </a:solidFill>
              </a:rPr>
              <a:t>免登入使用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463040" y="2697480"/>
            <a:ext cx="3657600" cy="13716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直接使用 AI 托特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不需建立／登入個人會員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適合臨時查詢、快速體驗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400800" y="1600200"/>
            <a:ext cx="4846320" cy="3429000"/>
          </a:xfrm>
          <a:prstGeom prst="roundRect">
            <a:avLst/>
          </a:prstGeom>
          <a:solidFill>
            <a:srgbClr val="F4F1FF"/>
          </a:solidFill>
          <a:ln w="12700">
            <a:solidFill>
              <a:srgbClr val="CEC3F7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8" name="Text 6"/>
          <p:cNvSpPr/>
          <p:nvPr/>
        </p:nvSpPr>
        <p:spPr>
          <a:xfrm>
            <a:off x="6720840" y="196596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7857F5"/>
                </a:solidFill>
              </a:rPr>
              <a:t>登入後使用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6903720" y="2697480"/>
            <a:ext cx="3749040" cy="13716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可保留最近 5 筆查詢／對話紀錄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可延續研究脈絡，不必每次重問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26354A"/>
                </a:solidFill>
              </a:rPr>
              <a:t>✓ 適合持續性的研究與文獻探索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5532120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44B9B"/>
                </a:solidFill>
              </a:rPr>
              <a:t>建議：只是想試用 → 直接問；需要持續研究 → 登入後使用。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STEP 2｜把研究問題直接告訴托特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提問越具體，越容易得到貼近需求的整理結果。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731520" y="1554480"/>
            <a:ext cx="3337560" cy="3246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5" name="Shape 3"/>
          <p:cNvSpPr/>
          <p:nvPr/>
        </p:nvSpPr>
        <p:spPr>
          <a:xfrm>
            <a:off x="731520" y="1554480"/>
            <a:ext cx="73152" cy="3246120"/>
          </a:xfrm>
          <a:prstGeom prst="rect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Text 4"/>
          <p:cNvSpPr/>
          <p:nvPr/>
        </p:nvSpPr>
        <p:spPr>
          <a:xfrm>
            <a:off x="960120" y="1737360"/>
            <a:ext cx="2926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2A8C6"/>
                </a:solidFill>
              </a:rPr>
              <a:t>① 主題探索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960120" y="2176272"/>
            <a:ext cx="2898648" cy="2468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我想研究「多語言學習策略」，近年有哪些研究趨勢？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是否有研究把「教育」與「人工智慧」結合來解決實務問題？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425696" y="1554480"/>
            <a:ext cx="3337560" cy="3246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9" name="Shape 7"/>
          <p:cNvSpPr/>
          <p:nvPr/>
        </p:nvSpPr>
        <p:spPr>
          <a:xfrm>
            <a:off x="4425696" y="1554480"/>
            <a:ext cx="73152" cy="3246120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" name="Text 8"/>
          <p:cNvSpPr/>
          <p:nvPr/>
        </p:nvSpPr>
        <p:spPr>
          <a:xfrm>
            <a:off x="4654296" y="1737360"/>
            <a:ext cx="2926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44B9B"/>
                </a:solidFill>
              </a:rPr>
              <a:t>② 作者／學者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654296" y="2176272"/>
            <a:ext cx="2898648" cy="2468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我想研究生成式 AI 在教育領域的應用，有哪些學者值得關注？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某位學者主要研究哪些議題？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119872" y="1554480"/>
            <a:ext cx="3337560" cy="3246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13" name="Shape 11"/>
          <p:cNvSpPr/>
          <p:nvPr/>
        </p:nvSpPr>
        <p:spPr>
          <a:xfrm>
            <a:off x="8119872" y="1554480"/>
            <a:ext cx="73152" cy="3246120"/>
          </a:xfrm>
          <a:prstGeom prst="rect">
            <a:avLst/>
          </a:prstGeom>
          <a:solidFill>
            <a:srgbClr val="7857F5"/>
          </a:solidFill>
          <a:ln w="12700">
            <a:solidFill>
              <a:srgbClr val="7857F5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" name="Text 12"/>
          <p:cNvSpPr/>
          <p:nvPr/>
        </p:nvSpPr>
        <p:spPr>
          <a:xfrm>
            <a:off x="8348472" y="1737360"/>
            <a:ext cx="2926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857F5"/>
                </a:solidFill>
              </a:rPr>
              <a:t>③ 比較／期刊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8348472" y="2176272"/>
            <a:ext cx="2898648" cy="2468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台灣與日本的高等教育政策研究有何差異？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我的研究主題是「AI 輔助教學」，適合投稿哪些期刊？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1005840" y="5257800"/>
            <a:ext cx="10149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小技巧：可以把 2–3 個主題放在同一個問題中，也可以繼續追問。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STEP 3｜閱讀 AI 回覆並點回原始文獻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托特不是只給答案，也會把研究脈絡與可追溯的學術文獻一起整理。</a:t>
            </a:r>
            <a:endParaRPr lang="en-US" sz="1150" dirty="0"/>
          </a:p>
        </p:txBody>
      </p:sp>
      <p:pic>
        <p:nvPicPr>
          <p:cNvPr id="4" name="Image 0" descr="/mnt/data/render1/slide-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417320"/>
            <a:ext cx="5760720" cy="43434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766560" y="1508760"/>
            <a:ext cx="4709160" cy="3474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6" name="Shape 3"/>
          <p:cNvSpPr/>
          <p:nvPr/>
        </p:nvSpPr>
        <p:spPr>
          <a:xfrm>
            <a:off x="6766560" y="1508760"/>
            <a:ext cx="73152" cy="3474720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 4"/>
          <p:cNvSpPr/>
          <p:nvPr/>
        </p:nvSpPr>
        <p:spPr>
          <a:xfrm>
            <a:off x="6995160" y="1691640"/>
            <a:ext cx="4297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44B9B"/>
                </a:solidFill>
              </a:rPr>
              <a:t>回覆內容通常包含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6995160" y="2130552"/>
            <a:ext cx="4270248" cy="2697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研究重點統整（摘要）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核心概念解釋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建議研究問題／後續研究方向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可直接點擊的文獻來源（連回 Airiti Library）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6995160" y="5257800"/>
            <a:ext cx="42976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6354A"/>
                </a:solidFill>
              </a:rPr>
              <a:t>建議使用方式：先用托特快速掌握方向，再點進文獻確認摘要、研究方法與全文內容。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STEP 4｜登入後保留最近 5 筆查詢紀錄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需要持續研究時，登入可讓對話脈絡延續。</a:t>
            </a:r>
            <a:endParaRPr lang="en-US" sz="1150" dirty="0"/>
          </a:p>
        </p:txBody>
      </p:sp>
      <p:pic>
        <p:nvPicPr>
          <p:cNvPr id="4" name="Image 0" descr="/mnt/data/render1/slide-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417320"/>
            <a:ext cx="5806440" cy="43434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812280" y="1554480"/>
            <a:ext cx="452628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6" name="Shape 3"/>
          <p:cNvSpPr/>
          <p:nvPr/>
        </p:nvSpPr>
        <p:spPr>
          <a:xfrm>
            <a:off x="6812280" y="1554480"/>
            <a:ext cx="73152" cy="3154680"/>
          </a:xfrm>
          <a:prstGeom prst="rect">
            <a:avLst/>
          </a:prstGeom>
          <a:solidFill>
            <a:srgbClr val="7857F5"/>
          </a:solidFill>
          <a:ln w="12700">
            <a:solidFill>
              <a:srgbClr val="7857F5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Text 4"/>
          <p:cNvSpPr/>
          <p:nvPr/>
        </p:nvSpPr>
        <p:spPr>
          <a:xfrm>
            <a:off x="7040880" y="1737360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7857F5"/>
                </a:solidFill>
              </a:rPr>
              <a:t>研究紀錄的便利性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040880" y="2176272"/>
            <a:ext cx="4087368" cy="2377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系統保留最近 5 筆對話／查詢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可回到先前問題繼續延伸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不需每次從頭描述研究背景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7040880" y="5074920"/>
            <a:ext cx="4069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6354A"/>
                </a:solidFill>
              </a:rPr>
              <a:t>適合：論文題目探索、長期文獻整理、反覆比較研究方向。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讓托特回答更好用的 5 個提問技巧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把它當成研究助理對話，而不是只有「搜尋框」。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822960" y="1554480"/>
            <a:ext cx="502920" cy="502920"/>
          </a:xfrm>
          <a:prstGeom prst="ellipse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Text 3"/>
          <p:cNvSpPr/>
          <p:nvPr/>
        </p:nvSpPr>
        <p:spPr>
          <a:xfrm>
            <a:off x="960120" y="1664208"/>
            <a:ext cx="228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554480" y="1508760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6354A"/>
                </a:solidFill>
              </a:rPr>
              <a:t>說清楚研究對象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3977640" y="1508760"/>
            <a:ext cx="7040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 err="1">
                <a:solidFill>
                  <a:srgbClr val="66758B"/>
                </a:solidFill>
              </a:rPr>
              <a:t>例如：高中生、護理人員、大學生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822960" y="2450592"/>
            <a:ext cx="502920" cy="502920"/>
          </a:xfrm>
          <a:prstGeom prst="ellipse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" name="Text 7"/>
          <p:cNvSpPr/>
          <p:nvPr/>
        </p:nvSpPr>
        <p:spPr>
          <a:xfrm>
            <a:off x="960120" y="2560320"/>
            <a:ext cx="228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554480" y="2404872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6354A"/>
                </a:solidFill>
              </a:rPr>
              <a:t>加上時間或範圍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3977640" y="2404872"/>
            <a:ext cx="7040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66758B"/>
                </a:solidFill>
              </a:rPr>
              <a:t>例如：近五年、2023–2026、台灣與日本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822960" y="3346704"/>
            <a:ext cx="502920" cy="502920"/>
          </a:xfrm>
          <a:prstGeom prst="ellipse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" name="Text 11"/>
          <p:cNvSpPr/>
          <p:nvPr/>
        </p:nvSpPr>
        <p:spPr>
          <a:xfrm>
            <a:off x="960120" y="3456432"/>
            <a:ext cx="228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554480" y="3300984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6354A"/>
                </a:solidFill>
              </a:rPr>
              <a:t>指定想看的角度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3977640" y="3300984"/>
            <a:ext cx="7040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66758B"/>
                </a:solidFill>
              </a:rPr>
              <a:t>例如：研究趨勢、研究方法、學者觀點、研究缺口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822960" y="4242816"/>
            <a:ext cx="502920" cy="502920"/>
          </a:xfrm>
          <a:prstGeom prst="ellipse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7" name="Text 15"/>
          <p:cNvSpPr/>
          <p:nvPr/>
        </p:nvSpPr>
        <p:spPr>
          <a:xfrm>
            <a:off x="960120" y="4352544"/>
            <a:ext cx="228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4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554480" y="4197096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6354A"/>
                </a:solidFill>
              </a:rPr>
              <a:t>要求整理格式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3977640" y="4197096"/>
            <a:ext cx="7040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66758B"/>
                </a:solidFill>
              </a:rPr>
              <a:t>例如：請用表格比較、請列點、請分成三類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822960" y="5138928"/>
            <a:ext cx="502920" cy="502920"/>
          </a:xfrm>
          <a:prstGeom prst="ellipse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" name="Text 19"/>
          <p:cNvSpPr/>
          <p:nvPr/>
        </p:nvSpPr>
        <p:spPr>
          <a:xfrm>
            <a:off x="960120" y="5248656"/>
            <a:ext cx="228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5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1554480" y="5093208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6354A"/>
                </a:solidFill>
              </a:rPr>
              <a:t>繼續追問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3977640" y="5093208"/>
            <a:ext cx="7040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66758B"/>
                </a:solidFill>
              </a:rPr>
              <a:t>例如：哪些議題值得再研究？還有哪些替代期刊？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更多使用方式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托特支援多語言提問，也能從四大情境一路延伸。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731520" y="1508760"/>
            <a:ext cx="521208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5" name="Shape 3"/>
          <p:cNvSpPr/>
          <p:nvPr/>
        </p:nvSpPr>
        <p:spPr>
          <a:xfrm>
            <a:off x="731520" y="1508760"/>
            <a:ext cx="73152" cy="3566160"/>
          </a:xfrm>
          <a:prstGeom prst="rect">
            <a:avLst/>
          </a:prstGeom>
          <a:solidFill>
            <a:srgbClr val="32A8C6"/>
          </a:solidFill>
          <a:ln w="12700">
            <a:solidFill>
              <a:srgbClr val="32A8C6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Text 4"/>
          <p:cNvSpPr/>
          <p:nvPr/>
        </p:nvSpPr>
        <p:spPr>
          <a:xfrm>
            <a:off x="960120" y="1691640"/>
            <a:ext cx="4800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2A8C6"/>
                </a:solidFill>
              </a:rPr>
              <a:t>多語言提問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960120" y="2130552"/>
            <a:ext cx="4773168" cy="2788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中文：我需要一些關於國際貿易戰影響的研究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English: Research on the impact of international trade wars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日本語：国際貿易戦争の影響に関する研究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한국어：국제 무역전쟁의 영향에 관한 연구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263640" y="1508760"/>
            <a:ext cx="521208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  <a:effectLst>
            <a:outerShdw blurRad="12700" dist="50800" dir="2700000" algn="bl" rotWithShape="0">
              <a:srgbClr val="B8C4D8">
                <a:alpha val="15000"/>
              </a:srgbClr>
            </a:outerShdw>
          </a:effectLst>
        </p:spPr>
        <p:txBody>
          <a:bodyPr/>
          <a:lstStyle/>
          <a:p>
            <a:endParaRPr lang="zh-TW" altLang="en-US"/>
          </a:p>
        </p:txBody>
      </p:sp>
      <p:sp>
        <p:nvSpPr>
          <p:cNvPr id="9" name="Shape 7"/>
          <p:cNvSpPr/>
          <p:nvPr/>
        </p:nvSpPr>
        <p:spPr>
          <a:xfrm>
            <a:off x="6263640" y="1508760"/>
            <a:ext cx="73152" cy="3566160"/>
          </a:xfrm>
          <a:prstGeom prst="rect">
            <a:avLst/>
          </a:prstGeom>
          <a:solidFill>
            <a:srgbClr val="244B9B"/>
          </a:solidFill>
          <a:ln w="12700">
            <a:solidFill>
              <a:srgbClr val="244B9B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" name="Text 8"/>
          <p:cNvSpPr/>
          <p:nvPr/>
        </p:nvSpPr>
        <p:spPr>
          <a:xfrm>
            <a:off x="6492240" y="1691640"/>
            <a:ext cx="4800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44B9B"/>
                </a:solidFill>
              </a:rPr>
              <a:t>四大應用情境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492240" y="2130552"/>
            <a:ext cx="4773168" cy="2788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200" dirty="0">
                <a:solidFill>
                  <a:srgbClr val="26354A"/>
                </a:solidFill>
              </a:rPr>
              <a:t>主題探索：掌握領域脈絡與趨勢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作者／學者：找重要學者與代表著作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比較／對照：整理差異、共通點與依據</a:t>
            </a:r>
            <a:endParaRPr lang="en-US" sz="1200" dirty="0"/>
          </a:p>
          <a:p>
            <a:r>
              <a:rPr lang="en-US" sz="1200" dirty="0">
                <a:solidFill>
                  <a:srgbClr val="26354A"/>
                </a:solidFill>
              </a:rPr>
              <a:t>特定刊物：分析期刊特色與投稿適配性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960120" y="5440680"/>
            <a:ext cx="10241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26354A"/>
                </a:solidFill>
              </a:rPr>
              <a:t>也可以問：工作坊規劃、適合邀請哪些領域專家、某個概念的定義，或請托特改成表格／列點。</a:t>
            </a:r>
            <a:endParaRPr lang="en-US" sz="14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566928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6354A"/>
                </a:solidFill>
              </a:rPr>
              <a:t>30 秒快速上手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85216" y="1051560"/>
            <a:ext cx="10698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58B"/>
                </a:solidFill>
              </a:rPr>
              <a:t>AI 托特：打開首頁 → 直接提問 → 看整理 → 點文獻。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640080" y="1874520"/>
            <a:ext cx="196596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" name="Text 3"/>
          <p:cNvSpPr/>
          <p:nvPr/>
        </p:nvSpPr>
        <p:spPr>
          <a:xfrm>
            <a:off x="804672" y="2057400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44B9B"/>
                </a:solidFill>
              </a:rPr>
              <a:t>01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804672" y="269748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進首頁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841248" y="3246120"/>
            <a:ext cx="15544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66758B"/>
                </a:solidFill>
              </a:rPr>
              <a:t>找到首頁中央 AI 搜尋框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2926080" y="1874520"/>
            <a:ext cx="196596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9" name="Text 7"/>
          <p:cNvSpPr/>
          <p:nvPr/>
        </p:nvSpPr>
        <p:spPr>
          <a:xfrm>
            <a:off x="3090672" y="2057400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44B9B"/>
                </a:solidFill>
              </a:rPr>
              <a:t>02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3090672" y="269748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直接問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3127248" y="3246120"/>
            <a:ext cx="15544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66758B"/>
                </a:solidFill>
              </a:rPr>
              <a:t>免登入即可輸入研究問題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212080" y="1874520"/>
            <a:ext cx="196596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" name="Text 11"/>
          <p:cNvSpPr/>
          <p:nvPr/>
        </p:nvSpPr>
        <p:spPr>
          <a:xfrm>
            <a:off x="5376672" y="2057400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44B9B"/>
                </a:solidFill>
              </a:rPr>
              <a:t>03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5376672" y="269748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看整理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5413248" y="3246120"/>
            <a:ext cx="15544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66758B"/>
                </a:solidFill>
              </a:rPr>
              <a:t>掌握重點、概念、趨勢與研究方向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7498080" y="1874520"/>
            <a:ext cx="196596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7" name="Text 15"/>
          <p:cNvSpPr/>
          <p:nvPr/>
        </p:nvSpPr>
        <p:spPr>
          <a:xfrm>
            <a:off x="7662672" y="2057400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44B9B"/>
                </a:solidFill>
              </a:rPr>
              <a:t>04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7662672" y="269748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點文獻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7699248" y="3246120"/>
            <a:ext cx="15544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66758B"/>
                </a:solidFill>
              </a:rPr>
              <a:t>回到 Airiti Library 查看來源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9784080" y="1874520"/>
            <a:ext cx="196596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0ED"/>
            </a:solidFill>
            <a:prstDash val="soli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" name="Text 19"/>
          <p:cNvSpPr/>
          <p:nvPr/>
        </p:nvSpPr>
        <p:spPr>
          <a:xfrm>
            <a:off x="9948672" y="2057400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7857F5"/>
                </a:solidFill>
              </a:rPr>
              <a:t>05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9948672" y="2697480"/>
            <a:ext cx="1600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6354A"/>
                </a:solidFill>
              </a:rPr>
              <a:t>要保存就登入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9985248" y="3246120"/>
            <a:ext cx="15544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66758B"/>
                </a:solidFill>
              </a:rPr>
              <a:t>登入後保留最近 5 筆查詢紀錄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1828800" y="498348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32A8C6"/>
                </a:solidFill>
              </a:rPr>
              <a:t>想知道什麼知識，問問托特</a:t>
            </a:r>
            <a:endParaRPr lang="en-US" sz="2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31168" y="6473952"/>
            <a:ext cx="228600" cy="20116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A8599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JhengHe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JhengHe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412</Words>
  <Application>Microsoft Office PowerPoint</Application>
  <PresentationFormat>寬螢幕</PresentationFormat>
  <Paragraphs>134</Paragraphs>
  <Slides>10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3" baseType="lpstr">
      <vt:lpstr>Microsoft JhengHei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華藝數位股份有限公司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AI托特簡易使用手冊</dc:title>
  <dc:subject>Airiti Library AI托特簡易使用手冊</dc:subject>
  <dc:creator>OpenAI</dc:creator>
  <cp:lastModifiedBy>偉傑 孫</cp:lastModifiedBy>
  <cp:revision>3</cp:revision>
  <dcterms:created xsi:type="dcterms:W3CDTF">2026-09-10T01:30:25Z</dcterms:created>
  <dcterms:modified xsi:type="dcterms:W3CDTF">2026-09-10T02:34:10Z</dcterms:modified>
</cp:coreProperties>
</file>