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36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notesSlides/notesSlide41.xml" ContentType="application/vnd.openxmlformats-officedocument.presentationml.notesSlide+xml"/>
  <Override PartName="/ppt/tags/tag45.xml" ContentType="application/vnd.openxmlformats-officedocument.presentationml.tags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39.xml" ContentType="application/vnd.openxmlformats-officedocument.presentationml.tags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notesSlides/notesSlide35.xml" ContentType="application/vnd.openxmlformats-officedocument.presentationml.notesSlide+xml"/>
  <Override PartName="/ppt/tags/tag57.xml" ContentType="application/vnd.openxmlformats-officedocument.presentationml.tags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notesSlides/notesSlide42.xml" ContentType="application/vnd.openxmlformats-officedocument.presentationml.notesSlide+xml"/>
  <Override PartName="/ppt/tags/tag46.xml" ContentType="application/vnd.openxmlformats-officedocument.presentationml.tag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24.xml" ContentType="application/vnd.openxmlformats-officedocument.presentationml.tags+xml"/>
  <Override PartName="/ppt/notesSlides/notesSlide31.xml" ContentType="application/vnd.openxmlformats-officedocument.presentationml.notesSlide+xml"/>
  <Override PartName="/ppt/tags/tag53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58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tags/tag29.xml" ContentType="application/vnd.openxmlformats-officedocument.presentationml.tags+xml"/>
  <Override PartName="/ppt/notesSlides/notesSlide43.xml" ContentType="application/vnd.openxmlformats-officedocument.presentationml.notesSlide+xml"/>
  <Override PartName="/ppt/tags/tag47.xml" ContentType="application/vnd.openxmlformats-officedocument.presentationml.tags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32.xml" ContentType="application/vnd.openxmlformats-officedocument.presentationml.notesSlide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37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26.xml" ContentType="application/vnd.openxmlformats-officedocument.presentationml.notesSlide+xml"/>
  <Override PartName="/ppt/tags/tag37.xml" ContentType="application/vnd.openxmlformats-officedocument.presentationml.tags+xml"/>
  <Override PartName="/ppt/notesSlides/notesSlide44.xml" ContentType="application/vnd.openxmlformats-officedocument.presentationml.notesSlide+xml"/>
  <Override PartName="/ppt/tags/tag48.xml" ContentType="application/vnd.openxmlformats-officedocument.presentationml.tag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tags/tag26.xml" ContentType="application/vnd.openxmlformats-officedocument.presentationml.tags+xml"/>
  <Override PartName="/ppt/notesSlides/notesSlide33.xml" ContentType="application/vnd.openxmlformats-officedocument.presentationml.notesSlide+xml"/>
  <Override PartName="/ppt/tags/tag55.xml" ContentType="application/vnd.openxmlformats-officedocument.presentationml.tags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notesSlides/notesSlide40.xml" ContentType="application/vnd.openxmlformats-officedocument.presentationml.notesSlide+xml"/>
  <Override PartName="/ppt/tags/tag44.xml" ContentType="application/vnd.openxmlformats-officedocument.presentationml.tags+xml"/>
  <Override PartName="/ppt/notesSlides/notesSlide6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slides/slide29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7" r:id="rId2"/>
    <p:sldId id="271" r:id="rId3"/>
    <p:sldId id="332" r:id="rId4"/>
    <p:sldId id="272" r:id="rId5"/>
    <p:sldId id="274" r:id="rId6"/>
    <p:sldId id="333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334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35" r:id="rId36"/>
    <p:sldId id="302" r:id="rId37"/>
    <p:sldId id="303" r:id="rId38"/>
    <p:sldId id="304" r:id="rId39"/>
    <p:sldId id="305" r:id="rId40"/>
    <p:sldId id="306" r:id="rId41"/>
    <p:sldId id="307" r:id="rId42"/>
    <p:sldId id="308" r:id="rId43"/>
    <p:sldId id="309" r:id="rId44"/>
    <p:sldId id="310" r:id="rId45"/>
    <p:sldId id="311" r:id="rId46"/>
    <p:sldId id="312" r:id="rId47"/>
    <p:sldId id="313" r:id="rId48"/>
    <p:sldId id="336" r:id="rId49"/>
    <p:sldId id="315" r:id="rId50"/>
    <p:sldId id="316" r:id="rId51"/>
    <p:sldId id="317" r:id="rId52"/>
    <p:sldId id="318" r:id="rId53"/>
    <p:sldId id="319" r:id="rId54"/>
    <p:sldId id="320" r:id="rId55"/>
    <p:sldId id="321" r:id="rId56"/>
    <p:sldId id="337" r:id="rId57"/>
    <p:sldId id="323" r:id="rId58"/>
    <p:sldId id="324" r:id="rId59"/>
    <p:sldId id="326" r:id="rId60"/>
    <p:sldId id="327" r:id="rId61"/>
    <p:sldId id="262" r:id="rId62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03663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7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03F3008E-6C31-447D-8C3B-D15A3469D511}" type="datetimeFigureOut">
              <a:rPr lang="en-US"/>
              <a:pPr/>
              <a:t>3/23/2012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7E05575E-765A-4CC7-981D-6FBB89F77817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fld id="{EBA13452-4A28-4D37-A30B-7FFBFFC9A961}" type="datetimeFigureOut">
              <a:rPr lang="en-US"/>
              <a:pPr/>
              <a:t>3/23/2012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fld id="{0FFE37F7-D92D-418B-86F0-4D1A978B0B8A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71E97821-5893-4C56-87CC-C16C6DE16593}" type="slidenum">
              <a:rPr lang="en-US"/>
              <a:pPr/>
              <a:t>2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3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4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5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7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8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9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10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11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12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13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14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15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16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18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19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20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21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22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23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24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25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26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27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28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29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30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31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32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33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34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36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37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38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39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40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41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42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43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44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45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46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47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49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50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51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52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53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54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55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57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58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59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fld id="{508AD32C-93CB-44D0-BD74-DB0E2FDAA4F5}" type="slidenum">
              <a:rPr lang="en-US"/>
              <a:pPr/>
              <a:t>60</a:t>
            </a:fld>
            <a:endParaRPr lang="en-US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D_Bottom right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7850" y="4090988"/>
            <a:ext cx="3486150" cy="27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SD_Top left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13050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3571876"/>
            <a:ext cx="6400800" cy="100013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03663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357313" y="6215063"/>
            <a:ext cx="419100" cy="365125"/>
          </a:xfrm>
        </p:spPr>
        <p:txBody>
          <a:bodyPr/>
          <a:lstStyle>
            <a:lvl1pPr>
              <a:defRPr/>
            </a:lvl1pPr>
          </a:lstStyle>
          <a:p>
            <a:fld id="{58F16726-BBE1-4785-A8FD-98A4CECE195C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D_Bottom righ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223963" y="6215063"/>
            <a:ext cx="419100" cy="365125"/>
          </a:xfrm>
        </p:spPr>
        <p:txBody>
          <a:bodyPr/>
          <a:lstStyle>
            <a:lvl1pPr>
              <a:defRPr/>
            </a:lvl1pPr>
          </a:lstStyle>
          <a:p>
            <a:fld id="{C79E4DF0-381F-49C4-9B73-4FE180CA3479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D_Bottom right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7850" y="4090988"/>
            <a:ext cx="3486150" cy="27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SD_Top left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813050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3214686"/>
            <a:ext cx="7772400" cy="13620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714488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2400">
                <a:solidFill>
                  <a:srgbClr val="03663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02F6501-7315-4E27-8716-2A903BBD085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SD_Bottom righ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F8223D7-0974-4E5C-8F5D-592CAF16895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_Bottom righ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9D803FC-4CDF-4FFD-A190-E3E2AFB4707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SD_Bottom righ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DA48DD3-57D9-494B-B759-0441A409C14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SD_Bottom righ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B8206E8-E1BB-4F03-85C7-E63269C9E94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SD_Bottom righ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690088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28736"/>
            <a:ext cx="5111750" cy="469742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1A397A1-9E2D-4608-98CA-32E68330AF75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SD_Bottom righ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5918" y="4429132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3816357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000636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CB0E2FD-5CC3-4C62-88A5-49B7DF86D51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D_Bottom righ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FC210A3-DC72-4E7E-813A-7EB00B136B7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SD_Bottom right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75" y="6192838"/>
            <a:ext cx="5953125" cy="66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14422"/>
            <a:ext cx="2057400" cy="4911741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82294F-132D-4B55-BAA8-1DC4BD1667B6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SD_middl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63"/>
            <a:ext cx="9144000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7436" y="1857364"/>
            <a:ext cx="3814762" cy="14700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8" descr="SV_SD_RGB.png"/>
          <p:cNvPicPr>
            <a:picLocks noChangeAspect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358063" y="274638"/>
            <a:ext cx="1357312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7" descr="SV_SD_RGB.png"/>
          <p:cNvPicPr>
            <a:picLocks noChangeAspect="1"/>
          </p:cNvPicPr>
          <p:nvPr userDrawn="1"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358063" y="274638"/>
            <a:ext cx="1357312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0063" y="1714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85875" y="6215063"/>
            <a:ext cx="4191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262626"/>
                </a:solidFill>
                <a:cs typeface="Arial" pitchFamily="34" charset="0"/>
              </a:defRPr>
            </a:lvl1pPr>
          </a:lstStyle>
          <a:p>
            <a:fld id="{60C4CB20-CC32-4B2A-97CB-2A73FBA4776D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2054" name="Picture 12" descr="ELS.png"/>
          <p:cNvPicPr>
            <a:picLocks noChangeAspect="1"/>
          </p:cNvPicPr>
          <p:nvPr userDrawn="1"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57188" y="5857875"/>
            <a:ext cx="6667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036635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36635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SzPct val="140000"/>
        <a:buFont typeface="Arial" pitchFamily="34" charset="0"/>
        <a:buChar char="•"/>
        <a:defRPr sz="2000" kern="1200">
          <a:solidFill>
            <a:srgbClr val="262626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 kern="1200">
          <a:solidFill>
            <a:srgbClr val="262626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•"/>
        <a:defRPr sz="2000" kern="1200">
          <a:solidFill>
            <a:srgbClr val="262626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Arial" pitchFamily="34" charset="0"/>
        <a:buChar char="–"/>
        <a:defRPr sz="2000" kern="1200">
          <a:solidFill>
            <a:srgbClr val="262626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36635"/>
        </a:buClr>
        <a:buFont typeface="Courier New" pitchFamily="49" charset="0"/>
        <a:buChar char="o"/>
        <a:defRPr sz="2000" kern="1200">
          <a:solidFill>
            <a:srgbClr val="262626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pn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jpeg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5.bin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6.bin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7.bin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0.png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12.png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tags" Target="../tags/tag15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3.png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5.vml"/><Relationship Id="rId5" Type="http://schemas.openxmlformats.org/officeDocument/2006/relationships/oleObject" Target="../embeddings/oleObject15.bin"/><Relationship Id="rId4" Type="http://schemas.openxmlformats.org/officeDocument/2006/relationships/notesSlide" Target="../notesSlides/notes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6.vml"/><Relationship Id="rId5" Type="http://schemas.openxmlformats.org/officeDocument/2006/relationships/oleObject" Target="../embeddings/oleObject16.bin"/><Relationship Id="rId4" Type="http://schemas.openxmlformats.org/officeDocument/2006/relationships/notesSlide" Target="../notesSlides/notesSlide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7.vml"/><Relationship Id="rId5" Type="http://schemas.openxmlformats.org/officeDocument/2006/relationships/oleObject" Target="../embeddings/oleObject17.bin"/><Relationship Id="rId4" Type="http://schemas.openxmlformats.org/officeDocument/2006/relationships/notesSlide" Target="../notesSlides/notes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18.bin"/><Relationship Id="rId4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tags" Target="../tags/tag2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18.png"/><Relationship Id="rId5" Type="http://schemas.openxmlformats.org/officeDocument/2006/relationships/oleObject" Target="../embeddings/oleObject19.bin"/><Relationship Id="rId4" Type="http://schemas.openxmlformats.org/officeDocument/2006/relationships/notesSlide" Target="../notesSlides/notesSlide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20.bin"/><Relationship Id="rId4" Type="http://schemas.openxmlformats.org/officeDocument/2006/relationships/notesSlide" Target="../notesSlides/notesSlide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tags" Target="../tags/tag24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20.png"/><Relationship Id="rId5" Type="http://schemas.openxmlformats.org/officeDocument/2006/relationships/oleObject" Target="../embeddings/oleObject21.bin"/><Relationship Id="rId4" Type="http://schemas.openxmlformats.org/officeDocument/2006/relationships/notesSlide" Target="../notesSlides/notesSlide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2" Type="http://schemas.openxmlformats.org/officeDocument/2006/relationships/tags" Target="../tags/tag25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22.png"/><Relationship Id="rId5" Type="http://schemas.openxmlformats.org/officeDocument/2006/relationships/oleObject" Target="../embeddings/oleObject22.bin"/><Relationship Id="rId4" Type="http://schemas.openxmlformats.org/officeDocument/2006/relationships/notesSlide" Target="../notesSlides/notesSlid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23.png"/><Relationship Id="rId5" Type="http://schemas.openxmlformats.org/officeDocument/2006/relationships/oleObject" Target="../embeddings/oleObject23.bin"/><Relationship Id="rId4" Type="http://schemas.openxmlformats.org/officeDocument/2006/relationships/notesSlide" Target="../notesSlides/notesSlid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24.png"/><Relationship Id="rId5" Type="http://schemas.openxmlformats.org/officeDocument/2006/relationships/oleObject" Target="../embeddings/oleObject24.bin"/><Relationship Id="rId4" Type="http://schemas.openxmlformats.org/officeDocument/2006/relationships/notesSlide" Target="../notesSlides/notesSlide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25.png"/><Relationship Id="rId5" Type="http://schemas.openxmlformats.org/officeDocument/2006/relationships/oleObject" Target="../embeddings/oleObject25.bin"/><Relationship Id="rId4" Type="http://schemas.openxmlformats.org/officeDocument/2006/relationships/notesSlide" Target="../notesSlides/notesSlide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6.png"/><Relationship Id="rId5" Type="http://schemas.openxmlformats.org/officeDocument/2006/relationships/oleObject" Target="../embeddings/oleObject26.bin"/><Relationship Id="rId4" Type="http://schemas.openxmlformats.org/officeDocument/2006/relationships/notesSlide" Target="../notesSlides/notesSlide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27.png"/><Relationship Id="rId5" Type="http://schemas.openxmlformats.org/officeDocument/2006/relationships/oleObject" Target="../embeddings/oleObject27.bin"/><Relationship Id="rId4" Type="http://schemas.openxmlformats.org/officeDocument/2006/relationships/notesSlide" Target="../notesSlides/notesSlid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jpeg"/><Relationship Id="rId2" Type="http://schemas.openxmlformats.org/officeDocument/2006/relationships/tags" Target="../tags/tag31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28.jpeg"/><Relationship Id="rId5" Type="http://schemas.openxmlformats.org/officeDocument/2006/relationships/oleObject" Target="../embeddings/oleObject28.bin"/><Relationship Id="rId4" Type="http://schemas.openxmlformats.org/officeDocument/2006/relationships/notesSlide" Target="../notesSlides/notesSlide2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27.png"/><Relationship Id="rId5" Type="http://schemas.openxmlformats.org/officeDocument/2006/relationships/oleObject" Target="../embeddings/oleObject29.bin"/><Relationship Id="rId4" Type="http://schemas.openxmlformats.org/officeDocument/2006/relationships/notesSlide" Target="../notesSlides/notesSlide2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oleObject" Target="../embeddings/oleObject30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oleObject" Target="../embeddings/oleObject31.bin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vmlDrawing" Target="../drawings/vmlDrawing32.vml"/><Relationship Id="rId5" Type="http://schemas.openxmlformats.org/officeDocument/2006/relationships/oleObject" Target="../embeddings/oleObject32.bin"/><Relationship Id="rId4" Type="http://schemas.openxmlformats.org/officeDocument/2006/relationships/notesSlide" Target="../notesSlides/notesSlide3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tags" Target="../tags/tag35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35.png"/><Relationship Id="rId5" Type="http://schemas.openxmlformats.org/officeDocument/2006/relationships/oleObject" Target="../embeddings/oleObject33.bin"/><Relationship Id="rId4" Type="http://schemas.openxmlformats.org/officeDocument/2006/relationships/notesSlide" Target="../notesSlides/notesSlide3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6.xml"/><Relationship Id="rId1" Type="http://schemas.openxmlformats.org/officeDocument/2006/relationships/vmlDrawing" Target="../drawings/vmlDrawing34.vml"/><Relationship Id="rId5" Type="http://schemas.openxmlformats.org/officeDocument/2006/relationships/oleObject" Target="../embeddings/oleObject34.bin"/><Relationship Id="rId4" Type="http://schemas.openxmlformats.org/officeDocument/2006/relationships/notesSlide" Target="../notesSlides/notesSlide3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38.png"/><Relationship Id="rId5" Type="http://schemas.openxmlformats.org/officeDocument/2006/relationships/oleObject" Target="../embeddings/oleObject35.bin"/><Relationship Id="rId4" Type="http://schemas.openxmlformats.org/officeDocument/2006/relationships/notesSlide" Target="../notesSlides/notesSlide3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39.png"/><Relationship Id="rId5" Type="http://schemas.openxmlformats.org/officeDocument/2006/relationships/oleObject" Target="../embeddings/oleObject36.bin"/><Relationship Id="rId4" Type="http://schemas.openxmlformats.org/officeDocument/2006/relationships/notesSlide" Target="../notesSlides/notesSlide3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40.png"/><Relationship Id="rId5" Type="http://schemas.openxmlformats.org/officeDocument/2006/relationships/oleObject" Target="../embeddings/oleObject37.bin"/><Relationship Id="rId4" Type="http://schemas.openxmlformats.org/officeDocument/2006/relationships/notesSlide" Target="../notesSlides/notesSlide3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2.png"/><Relationship Id="rId2" Type="http://schemas.openxmlformats.org/officeDocument/2006/relationships/tags" Target="../tags/tag40.xml"/><Relationship Id="rId1" Type="http://schemas.openxmlformats.org/officeDocument/2006/relationships/vmlDrawing" Target="../drawings/vmlDrawing38.vml"/><Relationship Id="rId6" Type="http://schemas.openxmlformats.org/officeDocument/2006/relationships/image" Target="../media/image41.png"/><Relationship Id="rId5" Type="http://schemas.openxmlformats.org/officeDocument/2006/relationships/oleObject" Target="../embeddings/oleObject38.bin"/><Relationship Id="rId4" Type="http://schemas.openxmlformats.org/officeDocument/2006/relationships/notesSlide" Target="../notesSlides/notesSlide3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png"/><Relationship Id="rId2" Type="http://schemas.openxmlformats.org/officeDocument/2006/relationships/tags" Target="../tags/tag41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43.png"/><Relationship Id="rId5" Type="http://schemas.openxmlformats.org/officeDocument/2006/relationships/oleObject" Target="../embeddings/oleObject39.bin"/><Relationship Id="rId4" Type="http://schemas.openxmlformats.org/officeDocument/2006/relationships/notesSlide" Target="../notesSlides/notesSlide3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vmlDrawing" Target="../drawings/vmlDrawing40.vml"/><Relationship Id="rId5" Type="http://schemas.openxmlformats.org/officeDocument/2006/relationships/oleObject" Target="../embeddings/oleObject40.bin"/><Relationship Id="rId4" Type="http://schemas.openxmlformats.org/officeDocument/2006/relationships/notesSlide" Target="../notesSlides/notesSlide4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3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45.png"/><Relationship Id="rId5" Type="http://schemas.openxmlformats.org/officeDocument/2006/relationships/oleObject" Target="../embeddings/oleObject41.bin"/><Relationship Id="rId4" Type="http://schemas.openxmlformats.org/officeDocument/2006/relationships/notesSlide" Target="../notesSlides/notesSlide4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4.xml"/><Relationship Id="rId1" Type="http://schemas.openxmlformats.org/officeDocument/2006/relationships/vmlDrawing" Target="../drawings/vmlDrawing42.vml"/><Relationship Id="rId5" Type="http://schemas.openxmlformats.org/officeDocument/2006/relationships/oleObject" Target="../embeddings/oleObject42.bin"/><Relationship Id="rId4" Type="http://schemas.openxmlformats.org/officeDocument/2006/relationships/notesSlide" Target="../notesSlides/notesSlide4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7.png"/><Relationship Id="rId2" Type="http://schemas.openxmlformats.org/officeDocument/2006/relationships/tags" Target="../tags/tag45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46.png"/><Relationship Id="rId5" Type="http://schemas.openxmlformats.org/officeDocument/2006/relationships/oleObject" Target="../embeddings/oleObject43.bin"/><Relationship Id="rId4" Type="http://schemas.openxmlformats.org/officeDocument/2006/relationships/notesSlide" Target="../notesSlides/notesSlide4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48.png"/><Relationship Id="rId5" Type="http://schemas.openxmlformats.org/officeDocument/2006/relationships/oleObject" Target="../embeddings/oleObject44.bin"/><Relationship Id="rId4" Type="http://schemas.openxmlformats.org/officeDocument/2006/relationships/notesSlide" Target="../notesSlides/notesSlide4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tags" Target="../tags/tag48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49.png"/><Relationship Id="rId5" Type="http://schemas.openxmlformats.org/officeDocument/2006/relationships/oleObject" Target="../embeddings/oleObject45.bin"/><Relationship Id="rId4" Type="http://schemas.openxmlformats.org/officeDocument/2006/relationships/notesSlide" Target="../notesSlides/notesSlide4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9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51.png"/><Relationship Id="rId5" Type="http://schemas.openxmlformats.org/officeDocument/2006/relationships/oleObject" Target="../embeddings/oleObject46.bin"/><Relationship Id="rId4" Type="http://schemas.openxmlformats.org/officeDocument/2006/relationships/notesSlide" Target="../notesSlides/notesSlide4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tags" Target="../tags/tag50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52.png"/><Relationship Id="rId5" Type="http://schemas.openxmlformats.org/officeDocument/2006/relationships/oleObject" Target="../embeddings/oleObject47.bin"/><Relationship Id="rId4" Type="http://schemas.openxmlformats.org/officeDocument/2006/relationships/notesSlide" Target="../notesSlides/notesSlide4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5.png"/><Relationship Id="rId2" Type="http://schemas.openxmlformats.org/officeDocument/2006/relationships/tags" Target="../tags/tag51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54.png"/><Relationship Id="rId5" Type="http://schemas.openxmlformats.org/officeDocument/2006/relationships/oleObject" Target="../embeddings/oleObject48.bin"/><Relationship Id="rId4" Type="http://schemas.openxmlformats.org/officeDocument/2006/relationships/notesSlide" Target="../notesSlides/notesSlide48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7.png"/><Relationship Id="rId2" Type="http://schemas.openxmlformats.org/officeDocument/2006/relationships/tags" Target="../tags/tag52.xml"/><Relationship Id="rId1" Type="http://schemas.openxmlformats.org/officeDocument/2006/relationships/vmlDrawing" Target="../drawings/vmlDrawing49.vml"/><Relationship Id="rId6" Type="http://schemas.openxmlformats.org/officeDocument/2006/relationships/image" Target="../media/image56.png"/><Relationship Id="rId5" Type="http://schemas.openxmlformats.org/officeDocument/2006/relationships/oleObject" Target="../embeddings/oleObject49.bin"/><Relationship Id="rId4" Type="http://schemas.openxmlformats.org/officeDocument/2006/relationships/notesSlide" Target="../notesSlides/notesSlide49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3.xml"/><Relationship Id="rId1" Type="http://schemas.openxmlformats.org/officeDocument/2006/relationships/vmlDrawing" Target="../drawings/vmlDrawing50.vml"/><Relationship Id="rId5" Type="http://schemas.openxmlformats.org/officeDocument/2006/relationships/oleObject" Target="../embeddings/oleObject50.bin"/><Relationship Id="rId4" Type="http://schemas.openxmlformats.org/officeDocument/2006/relationships/notesSlide" Target="../notesSlides/notesSlide5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8.png"/><Relationship Id="rId2" Type="http://schemas.openxmlformats.org/officeDocument/2006/relationships/tags" Target="../tags/tag55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51.bin"/><Relationship Id="rId5" Type="http://schemas.openxmlformats.org/officeDocument/2006/relationships/hyperlink" Target="http://taiwan1.elsevier.com/elsevierdnn/tabid/444/Default.aspx" TargetMode="External"/><Relationship Id="rId4" Type="http://schemas.openxmlformats.org/officeDocument/2006/relationships/notesSlide" Target="../notesSlides/notesSlide5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0.png"/><Relationship Id="rId2" Type="http://schemas.openxmlformats.org/officeDocument/2006/relationships/tags" Target="../tags/tag56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59.png"/><Relationship Id="rId5" Type="http://schemas.openxmlformats.org/officeDocument/2006/relationships/oleObject" Target="../embeddings/oleObject52.bin"/><Relationship Id="rId4" Type="http://schemas.openxmlformats.org/officeDocument/2006/relationships/notesSlide" Target="../notesSlides/notesSlide52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2.png"/><Relationship Id="rId2" Type="http://schemas.openxmlformats.org/officeDocument/2006/relationships/tags" Target="../tags/tag57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61.png"/><Relationship Id="rId5" Type="http://schemas.openxmlformats.org/officeDocument/2006/relationships/oleObject" Target="../embeddings/oleObject53.bin"/><Relationship Id="rId4" Type="http://schemas.openxmlformats.org/officeDocument/2006/relationships/notesSlide" Target="../notesSlides/notesSlide5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8.xml"/><Relationship Id="rId1" Type="http://schemas.openxmlformats.org/officeDocument/2006/relationships/vmlDrawing" Target="../drawings/vmlDrawing54.vml"/><Relationship Id="rId6" Type="http://schemas.openxmlformats.org/officeDocument/2006/relationships/image" Target="../media/image64.png"/><Relationship Id="rId5" Type="http://schemas.openxmlformats.org/officeDocument/2006/relationships/oleObject" Target="../embeddings/oleObject54.bin"/><Relationship Id="rId4" Type="http://schemas.openxmlformats.org/officeDocument/2006/relationships/notesSlide" Target="../notesSlides/notesSlide5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663" y="2130425"/>
            <a:ext cx="7772400" cy="14700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GB" sz="3200" dirty="0" err="1" smtClean="0"/>
              <a:t>SciVerse</a:t>
            </a:r>
            <a:r>
              <a:rPr lang="en-GB" sz="3200" dirty="0" smtClean="0"/>
              <a:t>  </a:t>
            </a:r>
            <a:r>
              <a:rPr lang="en-GB" sz="3200" dirty="0" err="1" smtClean="0"/>
              <a:t>ScienceDirect</a:t>
            </a:r>
            <a:endParaRPr lang="en-GB" sz="3200" dirty="0" smtClean="0"/>
          </a:p>
        </p:txBody>
      </p:sp>
      <p:sp>
        <p:nvSpPr>
          <p:cNvPr id="20483" name="Subtitle 2"/>
          <p:cNvSpPr>
            <a:spLocks noGrp="1"/>
          </p:cNvSpPr>
          <p:nvPr>
            <p:ph type="subTitle" idx="1"/>
          </p:nvPr>
        </p:nvSpPr>
        <p:spPr>
          <a:xfrm>
            <a:off x="742950" y="3143250"/>
            <a:ext cx="6400800" cy="1000125"/>
          </a:xfrm>
        </p:spPr>
        <p:txBody>
          <a:bodyPr/>
          <a:lstStyle/>
          <a:p>
            <a:pPr eaLnBrk="1" hangingPunct="1"/>
            <a:r>
              <a:rPr lang="zh-TW" altLang="en-US" dirty="0" smtClean="0"/>
              <a:t>教育訓練 </a:t>
            </a:r>
            <a:endParaRPr lang="en-GB" dirty="0" smtClean="0"/>
          </a:p>
        </p:txBody>
      </p:sp>
      <p:sp>
        <p:nvSpPr>
          <p:cNvPr id="4" name="Rectangle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800100" y="4541044"/>
            <a:ext cx="5486400" cy="1192212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楊思屏</a:t>
            </a:r>
            <a:endParaRPr lang="en-US" altLang="zh-TW" dirty="0" smtClean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Carol Yang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Elsevier</a:t>
            </a:r>
            <a:r>
              <a:rPr lang="zh-TW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教育訓練顧問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2915816" y="274638"/>
            <a:ext cx="5770984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樹下老人 </a:t>
            </a:r>
            <a:r>
              <a:rPr lang="en-US" dirty="0" smtClean="0"/>
              <a:t>Logo </a:t>
            </a:r>
            <a:r>
              <a:rPr lang="zh-TW" altLang="en-US" dirty="0" smtClean="0"/>
              <a:t>很眼熟嗎？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2987823" y="1714500"/>
            <a:ext cx="5741839" cy="4525963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TW" sz="1800" dirty="0" smtClean="0">
                <a:solidFill>
                  <a:srgbClr val="000000"/>
                </a:solidFill>
              </a:rPr>
              <a:t>1620</a:t>
            </a:r>
            <a:r>
              <a:rPr lang="zh-TW" altLang="en-US" sz="1800" dirty="0" smtClean="0">
                <a:solidFill>
                  <a:srgbClr val="000000"/>
                </a:solidFill>
              </a:rPr>
              <a:t>年</a:t>
            </a:r>
            <a:r>
              <a:rPr lang="en-GB" sz="1800" dirty="0" smtClean="0">
                <a:solidFill>
                  <a:srgbClr val="000000"/>
                </a:solidFill>
              </a:rPr>
              <a:t>Elsevier</a:t>
            </a:r>
            <a:r>
              <a:rPr lang="zh-TW" altLang="en-US" sz="1800" dirty="0" smtClean="0">
                <a:solidFill>
                  <a:srgbClr val="000000"/>
                </a:solidFill>
              </a:rPr>
              <a:t>的</a:t>
            </a:r>
            <a:r>
              <a:rPr lang="en-GB" sz="1800" dirty="0" smtClean="0">
                <a:solidFill>
                  <a:srgbClr val="000000"/>
                </a:solidFill>
              </a:rPr>
              <a:t>logo</a:t>
            </a:r>
            <a:r>
              <a:rPr lang="zh-TW" altLang="en-US" sz="1800" dirty="0" smtClean="0">
                <a:solidFill>
                  <a:srgbClr val="000000"/>
                </a:solidFill>
              </a:rPr>
              <a:t>原始初稿首度誕生</a:t>
            </a:r>
            <a:endParaRPr lang="en-US" sz="18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endParaRPr lang="en-US" altLang="zh-TW" sz="16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</a:rPr>
              <a:t>榆樹 </a:t>
            </a:r>
            <a:r>
              <a:rPr lang="en-US" altLang="zh-TW" sz="1600" dirty="0" smtClean="0">
                <a:solidFill>
                  <a:srgbClr val="000000"/>
                </a:solidFill>
              </a:rPr>
              <a:t>&amp; </a:t>
            </a:r>
            <a:r>
              <a:rPr lang="zh-TW" altLang="en-US" sz="1600" dirty="0" smtClean="0">
                <a:solidFill>
                  <a:srgbClr val="000000"/>
                </a:solidFill>
              </a:rPr>
              <a:t>葡萄藤：象徵出版的豐碩智慧</a:t>
            </a:r>
            <a:endParaRPr lang="en-US" altLang="zh-TW" sz="16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endParaRPr lang="en-US" altLang="zh-TW" sz="1600" dirty="0" smtClean="0"/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/>
              <a:t>老人：象徵研究的學者</a:t>
            </a:r>
            <a:endParaRPr lang="en-US" altLang="zh-TW" sz="1600" dirty="0" smtClean="0"/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endParaRPr lang="en-GB" sz="1600" dirty="0" smtClean="0"/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en-GB" sz="1600" dirty="0" smtClean="0"/>
              <a:t>Non </a:t>
            </a:r>
            <a:r>
              <a:rPr lang="en-GB" sz="1600" dirty="0" err="1" smtClean="0"/>
              <a:t>Solus</a:t>
            </a:r>
            <a:r>
              <a:rPr lang="en-GB" sz="1600" dirty="0" smtClean="0"/>
              <a:t>：</a:t>
            </a:r>
          </a:p>
          <a:p>
            <a:pPr lvl="2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/>
              <a:t>為拉丁字－原意為</a:t>
            </a:r>
            <a:r>
              <a:rPr lang="en-GB" sz="1600" dirty="0" smtClean="0"/>
              <a:t>Not alone（</a:t>
            </a:r>
            <a:r>
              <a:rPr lang="zh-TW" altLang="en-US" sz="1600" dirty="0" smtClean="0"/>
              <a:t>研究不孤獨）</a:t>
            </a:r>
            <a:endParaRPr lang="en-US" altLang="zh-TW" sz="1600" dirty="0" smtClean="0"/>
          </a:p>
          <a:p>
            <a:pPr lvl="2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/>
              <a:t>意涵：研究學者（老人）與 出版成果（榆樹）需相輔相成而共存</a:t>
            </a:r>
            <a:endParaRPr lang="en-GB" sz="1600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95AF2A-D101-4907-81F3-4EBD981D1A5A}" type="slidenum">
              <a:rPr lang="en-US"/>
              <a:pPr/>
              <a:t>2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1026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51520" y="303931"/>
            <a:ext cx="2743200" cy="6221413"/>
            <a:chOff x="28575" y="374650"/>
            <a:chExt cx="2743200" cy="6221413"/>
          </a:xfrm>
        </p:grpSpPr>
        <p:pic>
          <p:nvPicPr>
            <p:cNvPr id="11" name="Picture 4" descr="Elsevierlogo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5725" y="3859213"/>
              <a:ext cx="2606675" cy="2736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 l="50632" t="12502" r="11252" b="35004"/>
            <a:stretch>
              <a:fillRect/>
            </a:stretch>
          </p:blipFill>
          <p:spPr bwMode="auto">
            <a:xfrm>
              <a:off x="28575" y="374650"/>
              <a:ext cx="2743200" cy="304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Line 8"/>
            <p:cNvSpPr>
              <a:spLocks noChangeShapeType="1"/>
            </p:cNvSpPr>
            <p:nvPr/>
          </p:nvSpPr>
          <p:spPr bwMode="auto">
            <a:xfrm>
              <a:off x="1258888" y="3429000"/>
              <a:ext cx="0" cy="35877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教育訓練大綱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簡介：</a:t>
            </a:r>
            <a:r>
              <a:rPr lang="en-GB" sz="1800" dirty="0" err="1" smtClean="0">
                <a:solidFill>
                  <a:srgbClr val="000000"/>
                </a:solidFill>
              </a:rPr>
              <a:t>ScienceDirect</a:t>
            </a:r>
            <a:r>
              <a:rPr lang="zh-TW" altLang="en-US" sz="1800" dirty="0" smtClean="0">
                <a:solidFill>
                  <a:srgbClr val="000000"/>
                </a:solidFill>
              </a:rPr>
              <a:t>的背景資料、特色、收錄範圍</a:t>
            </a:r>
            <a:endParaRPr lang="en-US" altLang="zh-TW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dirty="0" smtClean="0"/>
              <a:t>瀏覽：利用已知的線索快速搜尋特定文獻</a:t>
            </a:r>
          </a:p>
          <a:p>
            <a:pPr eaLnBrk="1" hangingPunct="1">
              <a:spcBef>
                <a:spcPct val="50000"/>
              </a:spcBef>
            </a:pPr>
            <a:r>
              <a:rPr lang="zh-TW" altLang="en-US" dirty="0" smtClean="0"/>
              <a:t>檢索：如何進行省時、有效的檢索，各種檢索技巧</a:t>
            </a:r>
          </a:p>
          <a:p>
            <a:pPr eaLnBrk="1" hangingPunct="1">
              <a:spcBef>
                <a:spcPct val="50000"/>
              </a:spcBef>
            </a:pPr>
            <a:r>
              <a:rPr lang="zh-TW" altLang="en-US" dirty="0" smtClean="0"/>
              <a:t>連結：靈活、廣泛的連結機制</a:t>
            </a:r>
          </a:p>
          <a:p>
            <a:pPr eaLnBrk="1" hangingPunct="1">
              <a:spcBef>
                <a:spcPct val="50000"/>
              </a:spcBef>
            </a:pPr>
            <a:r>
              <a:rPr lang="zh-TW" altLang="en-US" dirty="0" smtClean="0"/>
              <a:t>個人化服務：強大的個人化服務功能，協助使用者迅速掌握研究與出版新資訊</a:t>
            </a:r>
          </a:p>
          <a:p>
            <a:pPr eaLnBrk="1" hangingPunct="1">
              <a:spcBef>
                <a:spcPct val="50000"/>
              </a:spcBef>
            </a:pPr>
            <a:r>
              <a:rPr lang="en-GB" dirty="0" err="1" smtClean="0"/>
              <a:t>SciVerse</a:t>
            </a:r>
            <a:r>
              <a:rPr lang="zh-TW" altLang="en-US" dirty="0" smtClean="0"/>
              <a:t>平台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3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105474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 smtClean="0"/>
              <a:t>Elsevier</a:t>
            </a:r>
            <a:r>
              <a:rPr lang="zh-TW" altLang="en-US" dirty="0" smtClean="0"/>
              <a:t>與</a:t>
            </a:r>
            <a:r>
              <a:rPr lang="en-US" dirty="0" err="1" smtClean="0"/>
              <a:t>ScienceDirect（SDOL</a:t>
            </a:r>
            <a:r>
              <a:rPr lang="en-US" dirty="0" smtClean="0"/>
              <a:t>）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TW" sz="1800" dirty="0" smtClean="0">
                <a:solidFill>
                  <a:srgbClr val="000000"/>
                </a:solidFill>
              </a:rPr>
              <a:t>Elsevier</a:t>
            </a:r>
            <a:r>
              <a:rPr lang="zh-TW" altLang="en-US" sz="1800" dirty="0" smtClean="0">
                <a:solidFill>
                  <a:srgbClr val="000000"/>
                </a:solidFill>
              </a:rPr>
              <a:t>：全世界最大</a:t>
            </a:r>
            <a:r>
              <a:rPr lang="en-US" altLang="zh-TW" sz="1800" dirty="0" smtClean="0">
                <a:solidFill>
                  <a:srgbClr val="000000"/>
                </a:solidFill>
              </a:rPr>
              <a:t>STM</a:t>
            </a:r>
            <a:r>
              <a:rPr lang="zh-TW" altLang="en-US" sz="1800" dirty="0" smtClean="0">
                <a:solidFill>
                  <a:srgbClr val="000000"/>
                </a:solidFill>
              </a:rPr>
              <a:t>學術期刊出版機構</a:t>
            </a:r>
            <a:endParaRPr lang="en-US" altLang="zh-TW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endParaRPr lang="en-US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en-US" sz="1800" dirty="0" err="1" smtClean="0">
                <a:solidFill>
                  <a:srgbClr val="000000"/>
                </a:solidFill>
              </a:rPr>
              <a:t>ScienceDirect</a:t>
            </a:r>
            <a:endParaRPr lang="en-US" sz="18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endParaRPr lang="en-US" altLang="zh-TW" sz="16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</a:rPr>
              <a:t>全文資料庫</a:t>
            </a:r>
            <a:br>
              <a:rPr lang="zh-TW" altLang="en-US" sz="1600" dirty="0" smtClean="0">
                <a:solidFill>
                  <a:srgbClr val="000000"/>
                </a:solidFill>
              </a:rPr>
            </a:br>
            <a:r>
              <a:rPr lang="zh-TW" altLang="en-US" sz="1600" dirty="0" smtClean="0">
                <a:solidFill>
                  <a:srgbClr val="000000"/>
                </a:solidFill>
              </a:rPr>
              <a:t>包含：電子書、手冊、叢書、參考工具書、期刊</a:t>
            </a:r>
            <a:endParaRPr lang="en-US" altLang="zh-TW" sz="16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endParaRPr lang="en-US" altLang="zh-TW" sz="16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</a:rPr>
              <a:t>平台上超過</a:t>
            </a:r>
            <a:r>
              <a:rPr lang="en-US" altLang="zh-TW" sz="1600" dirty="0" smtClean="0">
                <a:solidFill>
                  <a:srgbClr val="000000"/>
                </a:solidFill>
              </a:rPr>
              <a:t>2,500</a:t>
            </a:r>
            <a:r>
              <a:rPr lang="zh-TW" altLang="en-US" sz="1600" dirty="0" smtClean="0">
                <a:solidFill>
                  <a:srgbClr val="000000"/>
                </a:solidFill>
              </a:rPr>
              <a:t>種期刊（含現刊、已停刊、移出資料庫）、</a:t>
            </a:r>
            <a:r>
              <a:rPr lang="en-US" altLang="zh-TW" sz="1600" dirty="0" smtClean="0">
                <a:solidFill>
                  <a:srgbClr val="000000"/>
                </a:solidFill>
              </a:rPr>
              <a:t>11,000</a:t>
            </a:r>
            <a:r>
              <a:rPr lang="zh-TW" altLang="en-US" sz="1600" dirty="0" smtClean="0">
                <a:solidFill>
                  <a:srgbClr val="000000"/>
                </a:solidFill>
              </a:rPr>
              <a:t>種書籍，並擁有</a:t>
            </a:r>
            <a:r>
              <a:rPr lang="en-US" altLang="zh-TW" sz="1600" dirty="0" smtClean="0">
                <a:solidFill>
                  <a:srgbClr val="000000"/>
                </a:solidFill>
              </a:rPr>
              <a:t>11,292,115</a:t>
            </a:r>
            <a:r>
              <a:rPr lang="zh-TW" altLang="en-US" sz="1600" dirty="0" smtClean="0">
                <a:solidFill>
                  <a:srgbClr val="000000"/>
                </a:solidFill>
              </a:rPr>
              <a:t>篇全文（每日新增）</a:t>
            </a: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endParaRPr lang="en-US" altLang="zh-TW" sz="16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 pitchFamily="18" charset="0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掌握研究脈動：各式自設</a:t>
            </a:r>
            <a:r>
              <a:rPr lang="en-US" altLang="zh-TW" sz="1600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Alerts</a:t>
            </a:r>
            <a:r>
              <a:rPr lang="zh-TW" altLang="en-US" sz="1600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新知通報</a:t>
            </a:r>
            <a:br>
              <a:rPr lang="zh-TW" altLang="en-US" sz="1600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1600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(1) Volume / Issue Alert	</a:t>
            </a:r>
            <a:r>
              <a:rPr lang="zh-TW" altLang="en-US" sz="1600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期刊卷期新知通報</a:t>
            </a:r>
            <a:br>
              <a:rPr lang="zh-TW" altLang="en-US" sz="1600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1600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(2) Search Alert		</a:t>
            </a:r>
            <a:r>
              <a:rPr lang="zh-TW" altLang="en-US" sz="1600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檢索策略新知通報</a:t>
            </a:r>
            <a:br>
              <a:rPr lang="zh-TW" altLang="en-US" sz="1600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1600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(3) Topic Alert		</a:t>
            </a:r>
            <a:r>
              <a:rPr lang="zh-TW" altLang="en-US" sz="1600" dirty="0" smtClean="0">
                <a:solidFill>
                  <a:srgbClr val="000000"/>
                </a:solidFill>
                <a:latin typeface="微軟正黑體" pitchFamily="34" charset="-120"/>
                <a:ea typeface="微軟正黑體" pitchFamily="34" charset="-120"/>
              </a:rPr>
              <a:t>主題新知通報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4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43010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啟動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00063" y="1484784"/>
            <a:ext cx="8229600" cy="1066428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註冊帳號密碼</a:t>
            </a:r>
            <a:endParaRPr lang="en-US" sz="18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</a:rPr>
              <a:t>合法</a:t>
            </a:r>
            <a:r>
              <a:rPr lang="en-US" altLang="zh-TW" sz="1600" dirty="0" smtClean="0">
                <a:solidFill>
                  <a:srgbClr val="000000"/>
                </a:solidFill>
              </a:rPr>
              <a:t>IP</a:t>
            </a:r>
            <a:r>
              <a:rPr lang="zh-TW" altLang="en-US" sz="1600" dirty="0" smtClean="0">
                <a:solidFill>
                  <a:srgbClr val="000000"/>
                </a:solidFill>
              </a:rPr>
              <a:t>內，隨時可註冊；與</a:t>
            </a:r>
            <a:r>
              <a:rPr lang="en-US" altLang="zh-TW" sz="1600" dirty="0" smtClean="0">
                <a:solidFill>
                  <a:srgbClr val="000000"/>
                </a:solidFill>
              </a:rPr>
              <a:t>Scopus</a:t>
            </a:r>
            <a:r>
              <a:rPr lang="zh-TW" altLang="en-US" sz="1600" dirty="0" smtClean="0">
                <a:solidFill>
                  <a:srgbClr val="000000"/>
                </a:solidFill>
              </a:rPr>
              <a:t>共用帳號密碼</a:t>
            </a: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</a:rPr>
              <a:t>使用完整的個人化功能</a:t>
            </a:r>
            <a:endParaRPr lang="en-GB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5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45058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79513" y="2568327"/>
            <a:ext cx="8784976" cy="3439840"/>
            <a:chOff x="142875" y="2568327"/>
            <a:chExt cx="8929688" cy="3439840"/>
          </a:xfrm>
        </p:grpSpPr>
        <p:pic>
          <p:nvPicPr>
            <p:cNvPr id="9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 l="774" t="14648" r="2588" b="67773"/>
            <a:stretch>
              <a:fillRect/>
            </a:stretch>
          </p:blipFill>
          <p:spPr bwMode="auto">
            <a:xfrm>
              <a:off x="142875" y="3000375"/>
              <a:ext cx="8929688" cy="12176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1273578" y="4365104"/>
              <a:ext cx="7286625" cy="1643063"/>
            </a:xfrm>
            <a:prstGeom prst="roundRect">
              <a:avLst/>
            </a:prstGeom>
            <a:noFill/>
            <a:ln w="38100" algn="ctr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en-US" altLang="zh-TW" dirty="0">
                  <a:solidFill>
                    <a:srgbClr val="FF0000"/>
                  </a:solidFill>
                  <a:latin typeface="+mn-lt"/>
                </a:rPr>
                <a:t>          First Name </a:t>
              </a:r>
              <a:r>
                <a:rPr lang="en-US" altLang="zh-TW" dirty="0">
                  <a:latin typeface="+mn-lt"/>
                </a:rPr>
                <a:t>+ </a:t>
              </a:r>
              <a:r>
                <a:rPr lang="en-US" altLang="zh-TW" dirty="0">
                  <a:solidFill>
                    <a:srgbClr val="FF0000"/>
                  </a:solidFill>
                  <a:latin typeface="+mn-lt"/>
                </a:rPr>
                <a:t>Family Name</a:t>
              </a:r>
              <a:r>
                <a:rPr lang="en-US" altLang="zh-TW" dirty="0">
                  <a:latin typeface="+mn-lt"/>
                </a:rPr>
                <a:t> = </a:t>
              </a:r>
              <a:r>
                <a:rPr lang="en-US" altLang="zh-TW" dirty="0">
                  <a:solidFill>
                    <a:srgbClr val="FF0000"/>
                  </a:solidFill>
                  <a:latin typeface="+mn-lt"/>
                </a:rPr>
                <a:t>Username</a:t>
              </a:r>
              <a:r>
                <a:rPr lang="en-US" altLang="zh-TW" dirty="0">
                  <a:latin typeface="+mn-lt"/>
                </a:rPr>
                <a:t/>
              </a:r>
              <a:br>
                <a:rPr lang="en-US" altLang="zh-TW" dirty="0">
                  <a:latin typeface="+mn-lt"/>
                </a:rPr>
              </a:br>
              <a:r>
                <a:rPr lang="en-US" altLang="zh-TW" dirty="0">
                  <a:latin typeface="+mn-lt"/>
                </a:rPr>
                <a:t>          </a:t>
              </a:r>
              <a:r>
                <a:rPr lang="zh-TW" altLang="en-US" dirty="0" smtClean="0">
                  <a:latin typeface="+mn-lt"/>
                </a:rPr>
                <a:t>例：</a:t>
              </a:r>
              <a:r>
                <a:rPr lang="en-US" altLang="zh-TW" dirty="0" smtClean="0">
                  <a:latin typeface="+mn-lt"/>
                </a:rPr>
                <a:t>S.P.</a:t>
              </a:r>
              <a:r>
                <a:rPr lang="en-US" altLang="zh-TW" sz="3200" dirty="0" smtClean="0">
                  <a:latin typeface="+mn-lt"/>
                </a:rPr>
                <a:t> </a:t>
              </a:r>
              <a:r>
                <a:rPr lang="en-US" altLang="zh-TW" dirty="0">
                  <a:latin typeface="+mn-lt"/>
                </a:rPr>
                <a:t>+ </a:t>
              </a:r>
              <a:r>
                <a:rPr lang="en-US" altLang="zh-TW" dirty="0" smtClean="0">
                  <a:latin typeface="+mn-lt"/>
                </a:rPr>
                <a:t>Yang </a:t>
              </a:r>
              <a:r>
                <a:rPr lang="en-US" altLang="zh-TW" dirty="0">
                  <a:latin typeface="+mn-lt"/>
                </a:rPr>
                <a:t>= </a:t>
              </a:r>
              <a:r>
                <a:rPr lang="en-US" altLang="zh-TW" dirty="0" err="1" smtClean="0">
                  <a:latin typeface="+mn-lt"/>
                </a:rPr>
                <a:t>spyang</a:t>
              </a:r>
              <a:endParaRPr lang="zh-TW" altLang="zh-TW" dirty="0">
                <a:latin typeface="+mn-lt"/>
              </a:endParaRPr>
            </a:p>
          </p:txBody>
        </p: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6372055" y="2568327"/>
              <a:ext cx="2627312" cy="428625"/>
            </a:xfrm>
            <a:prstGeom prst="roundRect">
              <a:avLst/>
            </a:prstGeom>
            <a:solidFill>
              <a:schemeClr val="bg1"/>
            </a:solidFill>
            <a:ln w="38100" algn="ctr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>
                <a:spcBef>
                  <a:spcPct val="50000"/>
                </a:spcBef>
              </a:pPr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單一的登入路徑</a:t>
              </a:r>
              <a:endParaRPr lang="zh-TW" altLang="en-GB" sz="2000" b="1" dirty="0">
                <a:latin typeface="微軟正黑體" pitchFamily="34" charset="-120"/>
                <a:ea typeface="微軟正黑體" pitchFamily="34" charset="-12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663" y="2130425"/>
            <a:ext cx="7772400" cy="14700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zh-TW" altLang="en-US" sz="3200" dirty="0" smtClean="0"/>
              <a:t>瀏覽功能介紹</a:t>
            </a:r>
            <a:endParaRPr lang="en-GB" sz="3200" dirty="0" smtClean="0"/>
          </a:p>
        </p:txBody>
      </p:sp>
      <p:sp>
        <p:nvSpPr>
          <p:cNvPr id="20483" name="Subtitle 2"/>
          <p:cNvSpPr>
            <a:spLocks noGrp="1"/>
          </p:cNvSpPr>
          <p:nvPr>
            <p:ph type="subTitle" idx="1"/>
          </p:nvPr>
        </p:nvSpPr>
        <p:spPr>
          <a:xfrm>
            <a:off x="742950" y="3143250"/>
            <a:ext cx="6400800" cy="1000125"/>
          </a:xfrm>
        </p:spPr>
        <p:txBody>
          <a:bodyPr/>
          <a:lstStyle/>
          <a:p>
            <a:pPr eaLnBrk="1" hangingPunct="1"/>
            <a:endParaRPr lang="en-GB" dirty="0" smtClean="0"/>
          </a:p>
        </p:txBody>
      </p:sp>
      <p:sp>
        <p:nvSpPr>
          <p:cNvPr id="4" name="Rectangle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800100" y="4541044"/>
            <a:ext cx="5486400" cy="1192212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瀏覽功能範例 </a:t>
            </a:r>
            <a:r>
              <a:rPr lang="en-US" altLang="zh-TW" dirty="0" smtClean="0"/>
              <a:t>(I)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  <a:buNone/>
            </a:pPr>
            <a:r>
              <a:rPr lang="en-GB" sz="2800" b="1" dirty="0" smtClean="0">
                <a:solidFill>
                  <a:srgbClr val="000000"/>
                </a:solidFill>
              </a:rPr>
              <a:t>Find all journals and books</a:t>
            </a:r>
          </a:p>
          <a:p>
            <a:pPr algn="ctr" eaLnBrk="1" hangingPunct="1">
              <a:spcBef>
                <a:spcPct val="50000"/>
              </a:spcBef>
            </a:pPr>
            <a:endParaRPr lang="en-GB" sz="2800" b="1" dirty="0" smtClean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  <a:buNone/>
            </a:pPr>
            <a:r>
              <a:rPr lang="zh-TW" altLang="en-US" sz="2800" b="1" dirty="0" smtClean="0">
                <a:solidFill>
                  <a:srgbClr val="000000"/>
                </a:solidFill>
              </a:rPr>
              <a:t>同時瀏覽期刊與書</a:t>
            </a:r>
            <a:endParaRPr lang="en-GB" sz="3200" b="1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7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46082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瀏覽功能－資源篩選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8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47106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1473314"/>
            <a:ext cx="9144000" cy="5384686"/>
            <a:chOff x="65088" y="1067338"/>
            <a:chExt cx="9144000" cy="5504912"/>
          </a:xfrm>
        </p:grpSpPr>
        <p:pic>
          <p:nvPicPr>
            <p:cNvPr id="9" name="Picture 13"/>
            <p:cNvPicPr>
              <a:picLocks noChangeAspect="1" noChangeArrowheads="1"/>
            </p:cNvPicPr>
            <p:nvPr/>
          </p:nvPicPr>
          <p:blipFill>
            <a:blip r:embed="rId6" cstate="print"/>
            <a:srcRect l="468" t="14648" r="1855" b="9180"/>
            <a:stretch>
              <a:fillRect/>
            </a:stretch>
          </p:blipFill>
          <p:spPr bwMode="auto">
            <a:xfrm>
              <a:off x="65088" y="1223963"/>
              <a:ext cx="9144000" cy="5348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6877050" y="1067338"/>
              <a:ext cx="2014538" cy="2956356"/>
            </a:xfrm>
            <a:prstGeom prst="roundRect">
              <a:avLst/>
            </a:prstGeom>
            <a:ln w="38100">
              <a:solidFill>
                <a:schemeClr val="accent6">
                  <a:lumMod val="75000"/>
                </a:schemeClr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US" sz="2000" b="1" dirty="0">
                  <a:solidFill>
                    <a:sysClr val="windowText" lastClr="000000"/>
                  </a:solidFill>
                  <a:latin typeface="+mn-ea"/>
                </a:rPr>
                <a:t>選擇一個頁面，就可檢視學科領域內所有內容</a:t>
              </a:r>
              <a:r>
                <a:rPr lang="en-US" altLang="zh-TW" sz="2000" b="1" dirty="0">
                  <a:solidFill>
                    <a:sysClr val="windowText" lastClr="000000"/>
                  </a:solidFill>
                  <a:latin typeface="+mn-ea"/>
                </a:rPr>
                <a:t> </a:t>
              </a:r>
            </a:p>
            <a:p>
              <a:pPr algn="l">
                <a:spcBef>
                  <a:spcPct val="50000"/>
                </a:spcBef>
              </a:pPr>
              <a:r>
                <a:rPr lang="zh-TW" altLang="en-US" sz="2000" b="1" dirty="0">
                  <a:solidFill>
                    <a:sysClr val="windowText" lastClr="000000"/>
                  </a:solidFill>
                  <a:latin typeface="+mn-ea"/>
                </a:rPr>
                <a:t>勾選或不勾選文獻類型可讓使用者自行設定檢視的畫面</a:t>
              </a:r>
              <a:endParaRPr lang="en-GB" sz="2000" b="1" dirty="0">
                <a:solidFill>
                  <a:sysClr val="windowText" lastClr="000000"/>
                </a:solidFill>
                <a:latin typeface="+mn-ea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6906518" y="4143375"/>
              <a:ext cx="2051050" cy="1496923"/>
            </a:xfrm>
            <a:prstGeom prst="roundRect">
              <a:avLst/>
            </a:prstGeom>
            <a:solidFill>
              <a:schemeClr val="bg1"/>
            </a:solidFill>
            <a:ln w="38100" algn="ctr">
              <a:solidFill>
                <a:schemeClr val="accent6">
                  <a:lumMod val="75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US" sz="2000" b="1" dirty="0">
                  <a:latin typeface="微軟正黑體" pitchFamily="34" charset="-120"/>
                  <a:ea typeface="微軟正黑體" pitchFamily="34" charset="-120"/>
                </a:rPr>
                <a:t>僅需點選一次，就可以檢視學科領域內的所有文獻</a:t>
              </a:r>
              <a:r>
                <a:rPr lang="zh-TW" altLang="en-US" sz="2000" dirty="0">
                  <a:latin typeface="微軟正黑體" pitchFamily="34" charset="-120"/>
                  <a:ea typeface="微軟正黑體" pitchFamily="34" charset="-120"/>
                </a:rPr>
                <a:t> </a:t>
              </a:r>
              <a:endParaRPr lang="zh-TW" altLang="en-GB" sz="2000" dirty="0">
                <a:latin typeface="微軟正黑體" pitchFamily="34" charset="-120"/>
                <a:ea typeface="微軟正黑體" pitchFamily="34" charset="-120"/>
              </a:endParaRPr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 flipH="1">
              <a:off x="1714500" y="3429000"/>
              <a:ext cx="5072063" cy="1285875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瀏覽功能－學科領域選擇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9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48130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1654" y="1453852"/>
            <a:ext cx="9086850" cy="5143500"/>
            <a:chOff x="0" y="1285875"/>
            <a:chExt cx="9086850" cy="5143500"/>
          </a:xfrm>
        </p:grpSpPr>
        <p:pic>
          <p:nvPicPr>
            <p:cNvPr id="11" name="Picture 13"/>
            <p:cNvPicPr>
              <a:picLocks noChangeAspect="1" noChangeArrowheads="1"/>
            </p:cNvPicPr>
            <p:nvPr/>
          </p:nvPicPr>
          <p:blipFill>
            <a:blip r:embed="rId6" cstate="print"/>
            <a:srcRect t="16797" r="1660" b="8984"/>
            <a:stretch>
              <a:fillRect/>
            </a:stretch>
          </p:blipFill>
          <p:spPr bwMode="auto">
            <a:xfrm>
              <a:off x="0" y="1285875"/>
              <a:ext cx="9086850" cy="5143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6227763" y="2420938"/>
              <a:ext cx="2627312" cy="10080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spcBef>
                  <a:spcPct val="50000"/>
                </a:spcBef>
              </a:pPr>
              <a:r>
                <a:rPr lang="zh-TW" altLang="en-US" sz="2000" b="1">
                  <a:latin typeface="Arial" pitchFamily="34" charset="0"/>
                  <a:ea typeface="新細明體" pitchFamily="18" charset="-120"/>
                </a:rPr>
                <a:t>可同時選擇以瀏覽</a:t>
              </a:r>
            </a:p>
            <a:p>
              <a:pPr>
                <a:spcBef>
                  <a:spcPct val="50000"/>
                </a:spcBef>
              </a:pPr>
              <a:r>
                <a:rPr lang="zh-TW" altLang="en-US" sz="2000" b="1">
                  <a:latin typeface="Arial" pitchFamily="34" charset="0"/>
                  <a:ea typeface="新細明體" pitchFamily="18" charset="-120"/>
                </a:rPr>
                <a:t>多個領域（次領域）</a:t>
              </a:r>
              <a:endParaRPr lang="zh-TW" altLang="en-GB" sz="2000" b="1"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128588" y="2571750"/>
              <a:ext cx="1585912" cy="357188"/>
            </a:xfrm>
            <a:prstGeom prst="rect">
              <a:avLst/>
            </a:prstGeom>
            <a:noFill/>
            <a:ln w="38100" algn="ctr">
              <a:solidFill>
                <a:srgbClr val="FF9218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2928938" y="4068763"/>
              <a:ext cx="647700" cy="503237"/>
            </a:xfrm>
            <a:prstGeom prst="rect">
              <a:avLst/>
            </a:prstGeom>
            <a:noFill/>
            <a:ln w="38100" algn="ctr">
              <a:solidFill>
                <a:srgbClr val="FF9218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643188" y="2995613"/>
              <a:ext cx="574675" cy="504825"/>
            </a:xfrm>
            <a:prstGeom prst="rect">
              <a:avLst/>
            </a:prstGeom>
            <a:noFill/>
            <a:ln w="38100" algn="ctr">
              <a:solidFill>
                <a:srgbClr val="FF9218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7" name="Line 17"/>
            <p:cNvSpPr>
              <a:spLocks noChangeShapeType="1"/>
            </p:cNvSpPr>
            <p:nvPr/>
          </p:nvSpPr>
          <p:spPr bwMode="auto">
            <a:xfrm flipH="1">
              <a:off x="3254201" y="2708275"/>
              <a:ext cx="2973561" cy="55274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 flipH="1">
              <a:off x="3614241" y="3429000"/>
              <a:ext cx="2600821" cy="84013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瀏覽功能範例 </a:t>
            </a:r>
            <a:r>
              <a:rPr lang="en-US" altLang="zh-TW" dirty="0" smtClean="0"/>
              <a:t>(II)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en-GB" sz="2800" b="1" dirty="0" smtClean="0"/>
              <a:t>Browse the articles in press</a:t>
            </a:r>
          </a:p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zh-TW" altLang="en-US" sz="2800" b="1" dirty="0" smtClean="0"/>
              <a:t>瀏覽尚未正式出版（</a:t>
            </a:r>
            <a:r>
              <a:rPr lang="en-GB" sz="2800" b="1" dirty="0" smtClean="0"/>
              <a:t>In press）</a:t>
            </a:r>
            <a:r>
              <a:rPr lang="zh-TW" altLang="en-US" sz="2800" b="1" dirty="0" smtClean="0"/>
              <a:t>的文章</a:t>
            </a:r>
            <a:endParaRPr lang="en-GB" sz="2800" b="1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10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49154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瀏覽功能－瀏覽結果頁面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11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50178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7504" y="1502470"/>
            <a:ext cx="8957568" cy="5166890"/>
            <a:chOff x="65088" y="1214438"/>
            <a:chExt cx="9144000" cy="5357812"/>
          </a:xfrm>
        </p:grpSpPr>
        <p:pic>
          <p:nvPicPr>
            <p:cNvPr id="9" name="Picture 13"/>
            <p:cNvPicPr>
              <a:picLocks noChangeAspect="1" noChangeArrowheads="1"/>
            </p:cNvPicPr>
            <p:nvPr/>
          </p:nvPicPr>
          <p:blipFill>
            <a:blip r:embed="rId6" cstate="print"/>
            <a:srcRect l="468" t="14648" r="1855" b="9180"/>
            <a:stretch>
              <a:fillRect/>
            </a:stretch>
          </p:blipFill>
          <p:spPr bwMode="auto">
            <a:xfrm>
              <a:off x="65088" y="1214438"/>
              <a:ext cx="9144000" cy="5348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Text Box 14"/>
            <p:cNvSpPr txBox="1">
              <a:spLocks noChangeArrowheads="1"/>
            </p:cNvSpPr>
            <p:nvPr/>
          </p:nvSpPr>
          <p:spPr bwMode="auto">
            <a:xfrm>
              <a:off x="5357813" y="2214563"/>
              <a:ext cx="2447925" cy="41489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TW" altLang="en-US" sz="2000" b="1" dirty="0">
                  <a:latin typeface="Arial" pitchFamily="34" charset="0"/>
                  <a:ea typeface="新細明體" pitchFamily="18" charset="-120"/>
                </a:rPr>
                <a:t>設定為常用期刊</a:t>
              </a:r>
            </a:p>
          </p:txBody>
        </p:sp>
        <p:sp>
          <p:nvSpPr>
            <p:cNvPr id="11" name="Rectangle 15"/>
            <p:cNvSpPr>
              <a:spLocks noChangeArrowheads="1"/>
            </p:cNvSpPr>
            <p:nvPr/>
          </p:nvSpPr>
          <p:spPr bwMode="auto">
            <a:xfrm>
              <a:off x="8358188" y="3500438"/>
              <a:ext cx="785812" cy="2714625"/>
            </a:xfrm>
            <a:prstGeom prst="rect">
              <a:avLst/>
            </a:prstGeom>
            <a:noFill/>
            <a:ln w="25400" algn="ctr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7643813" y="3500438"/>
              <a:ext cx="642937" cy="3071812"/>
            </a:xfrm>
            <a:prstGeom prst="rect">
              <a:avLst/>
            </a:prstGeom>
            <a:noFill/>
            <a:ln w="25400" algn="ctr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Line 21"/>
            <p:cNvSpPr>
              <a:spLocks noChangeShapeType="1"/>
            </p:cNvSpPr>
            <p:nvPr/>
          </p:nvSpPr>
          <p:spPr bwMode="auto">
            <a:xfrm flipH="1" flipV="1">
              <a:off x="8858250" y="2000250"/>
              <a:ext cx="46038" cy="142875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22"/>
            <p:cNvSpPr>
              <a:spLocks noChangeShapeType="1"/>
            </p:cNvSpPr>
            <p:nvPr/>
          </p:nvSpPr>
          <p:spPr bwMode="auto">
            <a:xfrm flipH="1" flipV="1">
              <a:off x="5357813" y="3786188"/>
              <a:ext cx="1000125" cy="642937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20"/>
            <p:cNvSpPr>
              <a:spLocks noChangeArrowheads="1"/>
            </p:cNvSpPr>
            <p:nvPr/>
          </p:nvSpPr>
          <p:spPr bwMode="auto">
            <a:xfrm>
              <a:off x="142875" y="5929313"/>
              <a:ext cx="1714500" cy="285750"/>
            </a:xfrm>
            <a:prstGeom prst="rect">
              <a:avLst/>
            </a:prstGeom>
            <a:noFill/>
            <a:ln w="25400" algn="ctr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cxnSp>
          <p:nvCxnSpPr>
            <p:cNvPr id="17" name="直線單箭頭接點 10"/>
            <p:cNvCxnSpPr>
              <a:cxnSpLocks noChangeShapeType="1"/>
            </p:cNvCxnSpPr>
            <p:nvPr/>
          </p:nvCxnSpPr>
          <p:spPr bwMode="auto">
            <a:xfrm rot="16200000" flipV="1">
              <a:off x="677863" y="5607050"/>
              <a:ext cx="500062" cy="1588"/>
            </a:xfrm>
            <a:prstGeom prst="straightConnector1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</p:cxnSp>
        <p:sp>
          <p:nvSpPr>
            <p:cNvPr id="18" name="Text Box 14"/>
            <p:cNvSpPr txBox="1">
              <a:spLocks noChangeArrowheads="1"/>
            </p:cNvSpPr>
            <p:nvPr/>
          </p:nvSpPr>
          <p:spPr bwMode="auto">
            <a:xfrm>
              <a:off x="71438" y="4929188"/>
              <a:ext cx="1857375" cy="382979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TW" altLang="en-US" sz="1800" b="1" dirty="0">
                  <a:ea typeface="新細明體" pitchFamily="18" charset="-120"/>
                </a:rPr>
                <a:t>可顯示叢書書名</a:t>
              </a:r>
            </a:p>
          </p:txBody>
        </p:sp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6429375" y="3500438"/>
              <a:ext cx="642938" cy="2571750"/>
            </a:xfrm>
            <a:prstGeom prst="rect">
              <a:avLst/>
            </a:prstGeom>
            <a:noFill/>
            <a:ln w="25400" algn="ctr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6910388" y="1214438"/>
              <a:ext cx="2233612" cy="70802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zh-TW" altLang="en-US" sz="2000" b="1">
                  <a:latin typeface="Arial" pitchFamily="34" charset="0"/>
                  <a:ea typeface="新細明體" pitchFamily="18" charset="-120"/>
                </a:rPr>
                <a:t>設定期刊卷期新知通報</a:t>
              </a:r>
            </a:p>
          </p:txBody>
        </p:sp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2857500" y="2786063"/>
              <a:ext cx="2447925" cy="95744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zh-TW" altLang="en-US" sz="1800" b="1" dirty="0">
                  <a:ea typeface="新細明體" pitchFamily="18" charset="-120"/>
                </a:rPr>
                <a:t>從瀏覽期刊的頁面，可連結到 </a:t>
              </a:r>
              <a:r>
                <a:rPr lang="en-US" altLang="zh-TW" sz="1800" b="1" dirty="0">
                  <a:ea typeface="新細明體" pitchFamily="18" charset="-120"/>
                </a:rPr>
                <a:t>In </a:t>
              </a:r>
              <a:r>
                <a:rPr lang="en-US" altLang="zh-TW" sz="1800" b="1" dirty="0" smtClean="0">
                  <a:ea typeface="新細明體" pitchFamily="18" charset="-120"/>
                </a:rPr>
                <a:t>Press</a:t>
              </a:r>
              <a:r>
                <a:rPr lang="zh-TW" altLang="en-US" sz="1800" b="1" dirty="0" smtClean="0">
                  <a:ea typeface="新細明體" pitchFamily="18" charset="-120"/>
                </a:rPr>
                <a:t>（尚</a:t>
              </a:r>
              <a:r>
                <a:rPr lang="zh-TW" altLang="en-US" sz="1800" b="1" dirty="0">
                  <a:ea typeface="新細明體" pitchFamily="18" charset="-120"/>
                </a:rPr>
                <a:t>未出</a:t>
              </a:r>
              <a:r>
                <a:rPr lang="zh-TW" altLang="en-US" sz="1800" b="1" dirty="0" smtClean="0">
                  <a:ea typeface="新細明體" pitchFamily="18" charset="-120"/>
                </a:rPr>
                <a:t>版）的</a:t>
              </a:r>
              <a:r>
                <a:rPr lang="zh-TW" altLang="en-US" sz="1800" b="1" dirty="0">
                  <a:ea typeface="新細明體" pitchFamily="18" charset="-120"/>
                </a:rPr>
                <a:t>文章</a:t>
              </a:r>
            </a:p>
          </p:txBody>
        </p:sp>
        <p:sp>
          <p:nvSpPr>
            <p:cNvPr id="22" name="Line 22"/>
            <p:cNvSpPr>
              <a:spLocks noChangeShapeType="1"/>
            </p:cNvSpPr>
            <p:nvPr/>
          </p:nvSpPr>
          <p:spPr bwMode="auto">
            <a:xfrm flipH="1" flipV="1">
              <a:off x="7643813" y="2714625"/>
              <a:ext cx="285750" cy="71437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瀏覽功能範例 </a:t>
            </a:r>
            <a:r>
              <a:rPr lang="en-US" altLang="zh-TW" dirty="0" smtClean="0"/>
              <a:t>(III)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en-GB" sz="2800" b="1" dirty="0" smtClean="0"/>
              <a:t>Browse through 2 issues of The Lancet</a:t>
            </a:r>
          </a:p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zh-TW" altLang="en-US" sz="2800" b="1" dirty="0" smtClean="0"/>
              <a:t>同畫面呈現期刊卷期索引與該期內容</a:t>
            </a:r>
          </a:p>
          <a:p>
            <a:pPr algn="ctr" eaLnBrk="1" hangingPunct="1">
              <a:spcBef>
                <a:spcPct val="50000"/>
              </a:spcBef>
              <a:buNone/>
            </a:pPr>
            <a:r>
              <a:rPr lang="zh-TW" altLang="en-US" sz="2800" b="1" dirty="0" smtClean="0"/>
              <a:t>以</a:t>
            </a:r>
            <a:r>
              <a:rPr lang="en-GB" sz="2800" b="1" dirty="0" smtClean="0"/>
              <a:t>Lancet</a:t>
            </a:r>
            <a:r>
              <a:rPr lang="zh-TW" altLang="en-US" sz="2800" b="1" dirty="0" smtClean="0"/>
              <a:t>為例</a:t>
            </a:r>
            <a:endParaRPr lang="en-GB" sz="2800" b="1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12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51202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瀏覽功能－期刊頁面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13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52226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5496" y="1503041"/>
            <a:ext cx="9036496" cy="5310335"/>
            <a:chOff x="0" y="1143000"/>
            <a:chExt cx="9144000" cy="5453063"/>
          </a:xfrm>
        </p:grpSpPr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 t="14648" r="1855" b="9180"/>
            <a:stretch>
              <a:fillRect/>
            </a:stretch>
          </p:blipFill>
          <p:spPr bwMode="auto">
            <a:xfrm>
              <a:off x="0" y="1143000"/>
              <a:ext cx="9082088" cy="5286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0" y="3770313"/>
              <a:ext cx="2162175" cy="1016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zh-TW" altLang="en-US" sz="2000" b="1">
                  <a:latin typeface="Arial" pitchFamily="34" charset="0"/>
                  <a:ea typeface="新細明體" pitchFamily="18" charset="-120"/>
                </a:rPr>
                <a:t>卷期索引在畫面左側易於快速切換於不同卷期間</a:t>
              </a:r>
              <a:endParaRPr lang="en-GB" sz="2000" b="1">
                <a:latin typeface="Arial" pitchFamily="34" charset="0"/>
              </a:endParaRPr>
            </a:p>
          </p:txBody>
        </p:sp>
        <p:sp>
          <p:nvSpPr>
            <p:cNvPr id="13" name="Text Box 15"/>
            <p:cNvSpPr txBox="1">
              <a:spLocks noChangeArrowheads="1"/>
            </p:cNvSpPr>
            <p:nvPr/>
          </p:nvSpPr>
          <p:spPr bwMode="auto">
            <a:xfrm>
              <a:off x="2286000" y="3714750"/>
              <a:ext cx="2266950" cy="1016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TW" sz="2000" b="1">
                  <a:latin typeface="Arial" pitchFamily="34" charset="0"/>
                  <a:ea typeface="新細明體" pitchFamily="18" charset="-120"/>
                </a:rPr>
                <a:t>Articles in Press </a:t>
              </a:r>
              <a:r>
                <a:rPr lang="zh-TW" altLang="en-US" sz="2000" b="1">
                  <a:latin typeface="Arial" pitchFamily="34" charset="0"/>
                  <a:ea typeface="新細明體" pitchFamily="18" charset="-120"/>
                </a:rPr>
                <a:t>尚未出版文章點選後即可觀看</a:t>
              </a:r>
              <a:endParaRPr lang="zh-TW" altLang="en-GB" sz="2000" b="1"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142875" y="5643563"/>
              <a:ext cx="1857375" cy="952500"/>
            </a:xfrm>
            <a:prstGeom prst="rect">
              <a:avLst/>
            </a:prstGeom>
            <a:noFill/>
            <a:ln w="38100" algn="ctr">
              <a:solidFill>
                <a:srgbClr val="FF9218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2143125" y="5143500"/>
              <a:ext cx="5715000" cy="1357313"/>
            </a:xfrm>
            <a:prstGeom prst="rect">
              <a:avLst/>
            </a:prstGeom>
            <a:noFill/>
            <a:ln w="38100" algn="ctr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6" name="Line 23"/>
            <p:cNvSpPr>
              <a:spLocks noChangeShapeType="1"/>
            </p:cNvSpPr>
            <p:nvPr/>
          </p:nvSpPr>
          <p:spPr bwMode="auto">
            <a:xfrm flipH="1">
              <a:off x="6500813" y="5214938"/>
              <a:ext cx="588962" cy="214312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24"/>
            <p:cNvSpPr>
              <a:spLocks noChangeShapeType="1"/>
            </p:cNvSpPr>
            <p:nvPr/>
          </p:nvSpPr>
          <p:spPr bwMode="auto">
            <a:xfrm flipH="1">
              <a:off x="1454150" y="4786313"/>
              <a:ext cx="46038" cy="100012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" name="Text Box 4"/>
            <p:cNvSpPr txBox="1">
              <a:spLocks noChangeArrowheads="1"/>
            </p:cNvSpPr>
            <p:nvPr/>
          </p:nvSpPr>
          <p:spPr bwMode="auto">
            <a:xfrm>
              <a:off x="7199313" y="4214813"/>
              <a:ext cx="1944687" cy="1778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US" sz="2000" b="1">
                  <a:latin typeface="Arial" pitchFamily="34" charset="0"/>
                  <a:ea typeface="新細明體" pitchFamily="18" charset="-120"/>
                </a:rPr>
                <a:t>當期的目次頁毋須點選</a:t>
              </a:r>
            </a:p>
            <a:p>
              <a:pPr algn="l">
                <a:spcBef>
                  <a:spcPct val="50000"/>
                </a:spcBef>
              </a:pPr>
              <a:r>
                <a:rPr lang="zh-TW" altLang="en-US" sz="2000" b="1">
                  <a:latin typeface="Arial" pitchFamily="34" charset="0"/>
                  <a:ea typeface="新細明體" pitchFamily="18" charset="-120"/>
                </a:rPr>
                <a:t>在進到期刊首頁後，自動呈現</a:t>
              </a:r>
              <a:endParaRPr lang="en-GB" sz="2000" b="1">
                <a:latin typeface="Arial" pitchFamily="34" charset="0"/>
              </a:endParaRPr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142875" y="5286375"/>
              <a:ext cx="1857375" cy="285750"/>
            </a:xfrm>
            <a:prstGeom prst="rect">
              <a:avLst/>
            </a:prstGeom>
            <a:noFill/>
            <a:ln w="38100" algn="ctr">
              <a:solidFill>
                <a:srgbClr val="FF9218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20" name="Line 24"/>
            <p:cNvSpPr>
              <a:spLocks noChangeShapeType="1"/>
            </p:cNvSpPr>
            <p:nvPr/>
          </p:nvSpPr>
          <p:spPr bwMode="auto">
            <a:xfrm flipH="1">
              <a:off x="1714500" y="4643438"/>
              <a:ext cx="546100" cy="785812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Rectangle 22"/>
            <p:cNvSpPr>
              <a:spLocks noChangeArrowheads="1"/>
            </p:cNvSpPr>
            <p:nvPr/>
          </p:nvSpPr>
          <p:spPr bwMode="auto">
            <a:xfrm>
              <a:off x="1285875" y="2928938"/>
              <a:ext cx="5715000" cy="714375"/>
            </a:xfrm>
            <a:prstGeom prst="rect">
              <a:avLst/>
            </a:prstGeom>
            <a:noFill/>
            <a:ln w="38100" algn="ctr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22" name="Text Box 15"/>
            <p:cNvSpPr txBox="1">
              <a:spLocks noChangeArrowheads="1"/>
            </p:cNvSpPr>
            <p:nvPr/>
          </p:nvSpPr>
          <p:spPr bwMode="auto">
            <a:xfrm>
              <a:off x="6643688" y="1928813"/>
              <a:ext cx="2266950" cy="13239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US" sz="2000" b="1">
                  <a:latin typeface="Arial" pitchFamily="34" charset="0"/>
                  <a:ea typeface="新細明體" pitchFamily="18" charset="-120"/>
                </a:rPr>
                <a:t>提供期刊介紹、期刊卷期新知通報設定及收藏線上書櫃服務</a:t>
              </a:r>
              <a:endParaRPr lang="zh-TW" altLang="en-GB" sz="2000" b="1">
                <a:latin typeface="Arial" pitchFamily="34" charset="0"/>
                <a:ea typeface="新細明體" pitchFamily="18" charset="-12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瀏覽－摘要呈現化學方程式圖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endParaRPr lang="en-US" altLang="zh-TW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現在已經有</a:t>
            </a:r>
            <a:r>
              <a:rPr lang="en-US" altLang="zh-TW" sz="1800" dirty="0" smtClean="0">
                <a:solidFill>
                  <a:srgbClr val="000000"/>
                </a:solidFill>
              </a:rPr>
              <a:t>21</a:t>
            </a:r>
            <a:r>
              <a:rPr lang="zh-TW" altLang="en-US" sz="1800" dirty="0" smtClean="0">
                <a:solidFill>
                  <a:srgbClr val="000000"/>
                </a:solidFill>
              </a:rPr>
              <a:t>本化學期刊可以提供圖表摘要的功能</a:t>
            </a:r>
          </a:p>
          <a:p>
            <a:pPr eaLnBrk="1" hangingPunct="1">
              <a:spcBef>
                <a:spcPct val="50000"/>
              </a:spcBef>
            </a:pPr>
            <a:endParaRPr lang="en-US" altLang="zh-TW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未來可以提供圖表摘要的功能至</a:t>
            </a:r>
            <a:r>
              <a:rPr lang="en-US" altLang="zh-TW" sz="1800" dirty="0" smtClean="0">
                <a:solidFill>
                  <a:srgbClr val="000000"/>
                </a:solidFill>
              </a:rPr>
              <a:t>30</a:t>
            </a:r>
            <a:r>
              <a:rPr lang="zh-TW" altLang="en-US" sz="1800" dirty="0" smtClean="0">
                <a:solidFill>
                  <a:srgbClr val="000000"/>
                </a:solidFill>
              </a:rPr>
              <a:t>本化學期刊</a:t>
            </a:r>
            <a:br>
              <a:rPr lang="zh-TW" altLang="en-US" sz="1800" dirty="0" smtClean="0">
                <a:solidFill>
                  <a:srgbClr val="000000"/>
                </a:solidFill>
              </a:rPr>
            </a:br>
            <a:endParaRPr lang="zh-TW" altLang="en-US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化學方程式的圖表：呈現在</a:t>
            </a:r>
            <a:endParaRPr lang="en-US" sz="18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endParaRPr lang="en-US" altLang="zh-TW" sz="16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en-US" altLang="zh-TW" sz="1600" dirty="0" smtClean="0">
                <a:solidFill>
                  <a:srgbClr val="000000"/>
                </a:solidFill>
              </a:rPr>
              <a:t>1) </a:t>
            </a:r>
            <a:r>
              <a:rPr lang="zh-TW" altLang="en-US" sz="1600" dirty="0" smtClean="0">
                <a:solidFill>
                  <a:srgbClr val="000000"/>
                </a:solidFill>
              </a:rPr>
              <a:t>期刊瀏覽結果列表</a:t>
            </a:r>
            <a:endParaRPr lang="en-US" altLang="zh-TW" sz="16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en-US" altLang="zh-TW" sz="1600" dirty="0" smtClean="0">
                <a:solidFill>
                  <a:srgbClr val="000000"/>
                </a:solidFill>
              </a:rPr>
              <a:t>2) </a:t>
            </a:r>
            <a:r>
              <a:rPr lang="zh-TW" altLang="en-US" sz="1600" dirty="0" smtClean="0">
                <a:solidFill>
                  <a:srgbClr val="000000"/>
                </a:solidFill>
              </a:rPr>
              <a:t>文章檢索結果列表</a:t>
            </a:r>
            <a:endParaRPr lang="en-GB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14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53250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瀏覽－摘要呈現化學方程式圖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15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54274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07504" y="1008112"/>
            <a:ext cx="9036496" cy="5652495"/>
            <a:chOff x="357188" y="1214438"/>
            <a:chExt cx="8286750" cy="5286376"/>
          </a:xfrm>
        </p:grpSpPr>
        <p:grpSp>
          <p:nvGrpSpPr>
            <p:cNvPr id="18" name="群組 12"/>
            <p:cNvGrpSpPr>
              <a:grpSpLocks/>
            </p:cNvGrpSpPr>
            <p:nvPr/>
          </p:nvGrpSpPr>
          <p:grpSpPr bwMode="auto">
            <a:xfrm>
              <a:off x="357188" y="1214438"/>
              <a:ext cx="8286750" cy="5286376"/>
              <a:chOff x="-32" y="1157271"/>
              <a:chExt cx="9591708" cy="6915199"/>
            </a:xfrm>
          </p:grpSpPr>
          <p:pic>
            <p:nvPicPr>
              <p:cNvPr id="21" name="Picture 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17578" r="1855" b="62891"/>
              <a:stretch>
                <a:fillRect/>
              </a:stretch>
            </p:blipFill>
            <p:spPr bwMode="auto">
              <a:xfrm>
                <a:off x="-32" y="1157271"/>
                <a:ext cx="9572660" cy="14287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10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t="17773" r="1660" b="63672"/>
              <a:stretch>
                <a:fillRect/>
              </a:stretch>
            </p:blipFill>
            <p:spPr bwMode="auto">
              <a:xfrm>
                <a:off x="-32" y="2652449"/>
                <a:ext cx="9591708" cy="13573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3" name="Picture 11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 t="19727" r="2197" b="24609"/>
              <a:stretch>
                <a:fillRect/>
              </a:stretch>
            </p:blipFill>
            <p:spPr bwMode="auto">
              <a:xfrm>
                <a:off x="0" y="4000504"/>
                <a:ext cx="9539318" cy="40719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9" name="Rectangle 7"/>
            <p:cNvSpPr>
              <a:spLocks noChangeArrowheads="1"/>
            </p:cNvSpPr>
            <p:nvPr/>
          </p:nvSpPr>
          <p:spPr bwMode="auto">
            <a:xfrm>
              <a:off x="2071688" y="5572125"/>
              <a:ext cx="4286250" cy="785813"/>
            </a:xfrm>
            <a:prstGeom prst="rect">
              <a:avLst/>
            </a:prstGeom>
            <a:noFill/>
            <a:ln w="38100" algn="ctr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6498312" y="5572973"/>
              <a:ext cx="2074188" cy="733996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GB" b="1" dirty="0">
                  <a:ea typeface="新細明體" pitchFamily="18" charset="-120"/>
                </a:rPr>
                <a:t>期刊瀏</a:t>
              </a:r>
              <a:r>
                <a:rPr lang="zh-TW" altLang="en-GB" b="1" dirty="0" smtClean="0">
                  <a:ea typeface="新細明體" pitchFamily="18" charset="-120"/>
                </a:rPr>
                <a:t>覽結</a:t>
              </a:r>
              <a:r>
                <a:rPr lang="zh-TW" altLang="en-GB" b="1" dirty="0">
                  <a:ea typeface="新細明體" pitchFamily="18" charset="-120"/>
                </a:rPr>
                <a:t>果列表</a:t>
              </a:r>
            </a:p>
            <a:p>
              <a:pPr algn="l">
                <a:spcBef>
                  <a:spcPct val="50000"/>
                </a:spcBef>
              </a:pPr>
              <a:r>
                <a:rPr lang="en-GB" altLang="zh-TW" b="1" dirty="0">
                  <a:ea typeface="新細明體" pitchFamily="18" charset="-120"/>
                </a:rPr>
                <a:t>- </a:t>
              </a:r>
              <a:r>
                <a:rPr lang="zh-TW" altLang="en-GB" b="1" dirty="0">
                  <a:ea typeface="新細明體" pitchFamily="18" charset="-120"/>
                </a:rPr>
                <a:t>圖表摘要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瀏覽－摘要呈現化學方程式圖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16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55298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07504" y="1687909"/>
            <a:ext cx="9036496" cy="5159038"/>
            <a:chOff x="0" y="1285875"/>
            <a:chExt cx="9144000" cy="5186363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 t="17578" r="1855" b="8203"/>
            <a:stretch>
              <a:fillRect/>
            </a:stretch>
          </p:blipFill>
          <p:spPr bwMode="auto">
            <a:xfrm>
              <a:off x="0" y="1285875"/>
              <a:ext cx="9144000" cy="518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4"/>
            <p:cNvSpPr txBox="1">
              <a:spLocks noChangeArrowheads="1"/>
            </p:cNvSpPr>
            <p:nvPr/>
          </p:nvSpPr>
          <p:spPr bwMode="auto">
            <a:xfrm>
              <a:off x="5429251" y="5286375"/>
              <a:ext cx="2221538" cy="64975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/>
              <a:r>
                <a:rPr lang="zh-TW" altLang="en-GB" b="1" dirty="0">
                  <a:ea typeface="新細明體" pitchFamily="18" charset="-120"/>
                </a:rPr>
                <a:t>文章檢</a:t>
              </a:r>
              <a:r>
                <a:rPr lang="zh-TW" altLang="en-GB" b="1" dirty="0" smtClean="0">
                  <a:ea typeface="新細明體" pitchFamily="18" charset="-120"/>
                </a:rPr>
                <a:t>索結</a:t>
              </a:r>
              <a:r>
                <a:rPr lang="zh-TW" altLang="en-GB" b="1" dirty="0">
                  <a:ea typeface="新細明體" pitchFamily="18" charset="-120"/>
                </a:rPr>
                <a:t>果列表</a:t>
              </a:r>
            </a:p>
            <a:p>
              <a:pPr algn="l"/>
              <a:r>
                <a:rPr lang="en-GB" altLang="zh-TW" b="1" dirty="0">
                  <a:ea typeface="新細明體" pitchFamily="18" charset="-120"/>
                </a:rPr>
                <a:t>-</a:t>
              </a:r>
              <a:r>
                <a:rPr lang="zh-TW" altLang="en-GB" b="1" dirty="0">
                  <a:ea typeface="新細明體" pitchFamily="18" charset="-120"/>
                </a:rPr>
                <a:t>圖表摘要</a:t>
              </a:r>
            </a:p>
          </p:txBody>
        </p:sp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2890838" y="5357813"/>
              <a:ext cx="2395537" cy="1071562"/>
            </a:xfrm>
            <a:prstGeom prst="rect">
              <a:avLst/>
            </a:prstGeom>
            <a:noFill/>
            <a:ln w="38100" algn="ctr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663" y="2130425"/>
            <a:ext cx="7772400" cy="14700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zh-TW" altLang="en-US" sz="3200" dirty="0" smtClean="0"/>
              <a:t>檢索功能介紹</a:t>
            </a:r>
            <a:endParaRPr lang="en-GB" sz="3200" dirty="0" smtClean="0"/>
          </a:p>
        </p:txBody>
      </p:sp>
      <p:sp>
        <p:nvSpPr>
          <p:cNvPr id="20483" name="Subtitle 2"/>
          <p:cNvSpPr>
            <a:spLocks noGrp="1"/>
          </p:cNvSpPr>
          <p:nvPr>
            <p:ph type="subTitle" idx="1"/>
          </p:nvPr>
        </p:nvSpPr>
        <p:spPr>
          <a:xfrm>
            <a:off x="742950" y="3143250"/>
            <a:ext cx="6400800" cy="1000125"/>
          </a:xfrm>
        </p:spPr>
        <p:txBody>
          <a:bodyPr/>
          <a:lstStyle/>
          <a:p>
            <a:pPr eaLnBrk="1" hangingPunct="1"/>
            <a:endParaRPr lang="en-GB" dirty="0" smtClean="0"/>
          </a:p>
        </p:txBody>
      </p:sp>
      <p:sp>
        <p:nvSpPr>
          <p:cNvPr id="4" name="Rectangle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800100" y="4541044"/>
            <a:ext cx="5486400" cy="1192212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檢索功能示範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en-GB" sz="2800" b="1" dirty="0" smtClean="0"/>
              <a:t>Quick Search: Articles &amp; Images</a:t>
            </a:r>
          </a:p>
          <a:p>
            <a:pPr algn="ctr" eaLnBrk="1" hangingPunct="1">
              <a:spcBef>
                <a:spcPct val="50000"/>
              </a:spcBef>
              <a:buNone/>
            </a:pPr>
            <a:endParaRPr lang="en-GB" altLang="zh-TW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zh-TW" altLang="en-US" sz="2800" b="1" dirty="0" smtClean="0"/>
              <a:t>快速檢索：文獻、圖片</a:t>
            </a:r>
            <a:endParaRPr lang="en-GB" sz="2800" b="1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18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56322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快速檢索提供</a:t>
            </a:r>
            <a:r>
              <a:rPr lang="en-US" altLang="zh-TW" dirty="0" smtClean="0"/>
              <a:t>4</a:t>
            </a:r>
            <a:r>
              <a:rPr lang="zh-TW" altLang="en-US" dirty="0" smtClean="0"/>
              <a:t>種使用者最常執行的功能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快速檢索可以執行</a:t>
            </a:r>
            <a:endParaRPr lang="en-US" sz="18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endParaRPr lang="en-US" altLang="zh-TW" sz="16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</a:rPr>
              <a:t>搜尋期刊 </a:t>
            </a:r>
            <a:r>
              <a:rPr lang="en-US" altLang="zh-TW" sz="1600" dirty="0" smtClean="0">
                <a:solidFill>
                  <a:srgbClr val="000000"/>
                </a:solidFill>
              </a:rPr>
              <a:t>/ </a:t>
            </a:r>
            <a:r>
              <a:rPr lang="zh-TW" altLang="en-US" sz="1600" dirty="0" smtClean="0">
                <a:solidFill>
                  <a:srgbClr val="000000"/>
                </a:solidFill>
              </a:rPr>
              <a:t>書籍</a:t>
            </a: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</a:rPr>
              <a:t>搜尋特定的卷 </a:t>
            </a:r>
            <a:r>
              <a:rPr lang="en-US" altLang="zh-TW" sz="1600" dirty="0" smtClean="0">
                <a:solidFill>
                  <a:srgbClr val="000000"/>
                </a:solidFill>
              </a:rPr>
              <a:t>/ </a:t>
            </a:r>
            <a:r>
              <a:rPr lang="zh-TW" altLang="en-US" sz="1600" dirty="0" smtClean="0">
                <a:solidFill>
                  <a:srgbClr val="000000"/>
                </a:solidFill>
              </a:rPr>
              <a:t>期 </a:t>
            </a:r>
            <a:r>
              <a:rPr lang="en-US" altLang="zh-TW" sz="1600" dirty="0" smtClean="0">
                <a:solidFill>
                  <a:srgbClr val="000000"/>
                </a:solidFill>
              </a:rPr>
              <a:t>/ </a:t>
            </a:r>
            <a:r>
              <a:rPr lang="zh-TW" altLang="en-US" sz="1600" dirty="0" smtClean="0">
                <a:solidFill>
                  <a:srgbClr val="000000"/>
                </a:solidFill>
              </a:rPr>
              <a:t>頁碼 </a:t>
            </a: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</a:rPr>
              <a:t>作者檢索</a:t>
            </a: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</a:rPr>
              <a:t>文章篇名、摘要、關鍵字檢索</a:t>
            </a:r>
            <a:endParaRPr lang="en-US" altLang="zh-TW" sz="16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None/>
            </a:pPr>
            <a:endParaRPr lang="en-GB" altLang="zh-TW" dirty="0" smtClean="0"/>
          </a:p>
          <a:p>
            <a:pPr lvl="1">
              <a:spcBef>
                <a:spcPct val="15000"/>
              </a:spcBef>
              <a:buClr>
                <a:srgbClr val="C8C51C"/>
              </a:buClr>
              <a:buNone/>
            </a:pPr>
            <a:r>
              <a:rPr lang="en-US" altLang="zh-TW" sz="1600" dirty="0" smtClean="0">
                <a:ea typeface="新細明體" pitchFamily="18" charset="-120"/>
                <a:sym typeface="Wingdings" pitchFamily="2" charset="2"/>
              </a:rPr>
              <a:t></a:t>
            </a:r>
            <a:r>
              <a:rPr lang="zh-TW" altLang="en-US" sz="1600" dirty="0" smtClean="0">
                <a:solidFill>
                  <a:srgbClr val="000000"/>
                </a:solidFill>
              </a:rPr>
              <a:t>這些檢索功能會出現在</a:t>
            </a:r>
            <a:r>
              <a:rPr lang="en-US" altLang="zh-TW" sz="1600" dirty="0" err="1" smtClean="0">
                <a:solidFill>
                  <a:srgbClr val="000000"/>
                </a:solidFill>
              </a:rPr>
              <a:t>ScienceDirect</a:t>
            </a:r>
            <a:r>
              <a:rPr lang="zh-TW" altLang="en-US" sz="1600" dirty="0" smtClean="0">
                <a:solidFill>
                  <a:srgbClr val="000000"/>
                </a:solidFill>
              </a:rPr>
              <a:t>中每個畫面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19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57346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快速檢索功能示範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50000"/>
              </a:spcBef>
              <a:buNone/>
            </a:pPr>
            <a:endParaRPr lang="en-US" sz="2800" b="1" dirty="0" smtClean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Find all articles and images by Journal / Books title, Author, All fields, etc.</a:t>
            </a:r>
          </a:p>
          <a:p>
            <a:pPr eaLnBrk="1" hangingPunct="1">
              <a:spcBef>
                <a:spcPct val="50000"/>
              </a:spcBef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None/>
            </a:pPr>
            <a:endParaRPr lang="en-US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利用</a:t>
            </a:r>
            <a:r>
              <a:rPr lang="en-US" sz="1800" dirty="0" smtClean="0">
                <a:solidFill>
                  <a:srgbClr val="000000"/>
                </a:solidFill>
              </a:rPr>
              <a:t>Quick search</a:t>
            </a:r>
            <a:r>
              <a:rPr lang="zh-TW" altLang="en-US" sz="1800" dirty="0" smtClean="0">
                <a:solidFill>
                  <a:srgbClr val="000000"/>
                </a:solidFill>
              </a:rPr>
              <a:t>搜尋文章、圖片的內容：</a:t>
            </a:r>
            <a:endParaRPr lang="en-US" sz="18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</a:rPr>
              <a:t>期刊／電子書刊名</a:t>
            </a: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</a:rPr>
              <a:t>作者</a:t>
            </a: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r>
              <a:rPr lang="zh-TW" altLang="en-US" sz="1600" dirty="0" smtClean="0">
                <a:solidFill>
                  <a:srgbClr val="000000"/>
                </a:solidFill>
              </a:rPr>
              <a:t>所有欄位（摘要、關鍵字等）</a:t>
            </a:r>
            <a:endParaRPr lang="en-US" altLang="zh-TW" sz="1600" dirty="0" smtClean="0">
              <a:solidFill>
                <a:srgbClr val="000000"/>
              </a:solidFill>
            </a:endParaRPr>
          </a:p>
          <a:p>
            <a:pPr lvl="1">
              <a:spcBef>
                <a:spcPct val="15000"/>
              </a:spcBef>
              <a:buClr>
                <a:srgbClr val="C8C51C"/>
              </a:buClr>
              <a:buFont typeface="Times"/>
              <a:buChar char="•"/>
            </a:pPr>
            <a:endParaRPr lang="en-GB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20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58370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快速檢索功能結果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21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59394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144713"/>
            <a:ext cx="9144000" cy="5596655"/>
            <a:chOff x="0" y="928688"/>
            <a:chExt cx="9001125" cy="5437187"/>
          </a:xfrm>
        </p:grpSpPr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 t="17773" r="1660" b="7031"/>
            <a:stretch>
              <a:fillRect/>
            </a:stretch>
          </p:blipFill>
          <p:spPr bwMode="auto">
            <a:xfrm>
              <a:off x="142875" y="1285875"/>
              <a:ext cx="8858250" cy="50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785813" y="2214563"/>
              <a:ext cx="3929062" cy="357187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142875" y="2214563"/>
              <a:ext cx="590550" cy="428625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>
              <a:off x="2992959" y="4509120"/>
              <a:ext cx="642937" cy="46037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500063" y="2643188"/>
              <a:ext cx="71437" cy="42862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7"/>
            <p:cNvSpPr>
              <a:spLocks noChangeArrowheads="1"/>
            </p:cNvSpPr>
            <p:nvPr/>
          </p:nvSpPr>
          <p:spPr bwMode="auto">
            <a:xfrm>
              <a:off x="1571625" y="2571750"/>
              <a:ext cx="1285875" cy="2357438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4214813" y="928688"/>
              <a:ext cx="2124075" cy="10715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/>
            <a:lstStyle/>
            <a:p>
              <a:pPr algn="l"/>
              <a:r>
                <a:rPr lang="zh-TW" altLang="en-US" sz="1800" b="1">
                  <a:latin typeface="Arial" pitchFamily="34" charset="0"/>
                  <a:ea typeface="新細明體" pitchFamily="18" charset="-120"/>
                </a:rPr>
                <a:t>使用者可輕易地在</a:t>
              </a:r>
              <a:r>
                <a:rPr lang="en-US" altLang="zh-TW" sz="1800" b="1">
                  <a:latin typeface="Arial" pitchFamily="34" charset="0"/>
                  <a:ea typeface="新細明體" pitchFamily="18" charset="-120"/>
                </a:rPr>
                <a:t>SD</a:t>
              </a:r>
              <a:r>
                <a:rPr lang="zh-TW" altLang="en-US" sz="1800" b="1">
                  <a:latin typeface="Arial" pitchFamily="34" charset="0"/>
                  <a:ea typeface="新細明體" pitchFamily="18" charset="-120"/>
                </a:rPr>
                <a:t>的任何一個畫面鍵入關鍵字做檢索</a:t>
              </a: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0" y="3071813"/>
              <a:ext cx="1428750" cy="121443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/>
            <a:lstStyle/>
            <a:p>
              <a:pPr algn="l"/>
              <a:r>
                <a:rPr lang="zh-TW" altLang="en-US" sz="1800" b="1">
                  <a:latin typeface="Arial" pitchFamily="34" charset="0"/>
                  <a:ea typeface="新細明體" pitchFamily="18" charset="-120"/>
                </a:rPr>
                <a:t>可選擇文獻或圖片做為想查閱的資訊內容</a:t>
              </a:r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3714750" y="4357688"/>
              <a:ext cx="2124075" cy="1071562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/>
            <a:lstStyle/>
            <a:p>
              <a:pPr algn="l"/>
              <a:r>
                <a:rPr lang="zh-TW" altLang="en-US" sz="1800" b="1" dirty="0">
                  <a:latin typeface="Arial" pitchFamily="34" charset="0"/>
                  <a:ea typeface="新細明體" pitchFamily="18" charset="-120"/>
                </a:rPr>
                <a:t>僅需輸入部分期</a:t>
              </a:r>
              <a:r>
                <a:rPr lang="zh-TW" altLang="en-US" sz="1800" b="1" dirty="0" smtClean="0">
                  <a:latin typeface="Arial" pitchFamily="34" charset="0"/>
                  <a:ea typeface="新細明體" pitchFamily="18" charset="-120"/>
                </a:rPr>
                <a:t>刊／電</a:t>
              </a:r>
              <a:r>
                <a:rPr lang="zh-TW" altLang="en-US" sz="1800" b="1" dirty="0">
                  <a:latin typeface="Arial" pitchFamily="34" charset="0"/>
                  <a:ea typeface="新細明體" pitchFamily="18" charset="-120"/>
                </a:rPr>
                <a:t>子書刊名即可顯現正式刊名名稱</a:t>
              </a:r>
            </a:p>
          </p:txBody>
        </p:sp>
        <p:sp>
          <p:nvSpPr>
            <p:cNvPr id="20" name="Line 11"/>
            <p:cNvSpPr>
              <a:spLocks noChangeShapeType="1"/>
            </p:cNvSpPr>
            <p:nvPr/>
          </p:nvSpPr>
          <p:spPr bwMode="auto">
            <a:xfrm flipV="1">
              <a:off x="3643313" y="1785938"/>
              <a:ext cx="500062" cy="500062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圖表檢索畫面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22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60418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306512"/>
            <a:ext cx="9144000" cy="5551488"/>
            <a:chOff x="142875" y="1306513"/>
            <a:chExt cx="7715250" cy="5408612"/>
          </a:xfrm>
        </p:grpSpPr>
        <p:grpSp>
          <p:nvGrpSpPr>
            <p:cNvPr id="10" name="群組 6"/>
            <p:cNvGrpSpPr>
              <a:grpSpLocks/>
            </p:cNvGrpSpPr>
            <p:nvPr/>
          </p:nvGrpSpPr>
          <p:grpSpPr bwMode="auto">
            <a:xfrm>
              <a:off x="142875" y="1306513"/>
              <a:ext cx="7715250" cy="5408612"/>
              <a:chOff x="71406" y="1164313"/>
              <a:chExt cx="7572428" cy="6408091"/>
            </a:xfrm>
          </p:grpSpPr>
          <p:pic>
            <p:nvPicPr>
              <p:cNvPr id="23" name="Picture 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14648" r="1855" b="9180"/>
              <a:stretch>
                <a:fillRect/>
              </a:stretch>
            </p:blipFill>
            <p:spPr bwMode="auto">
              <a:xfrm>
                <a:off x="71438" y="1164313"/>
                <a:ext cx="7572396" cy="44078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4" name="Picture 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t="21680" r="3125" b="43164"/>
              <a:stretch>
                <a:fillRect/>
              </a:stretch>
            </p:blipFill>
            <p:spPr bwMode="auto">
              <a:xfrm>
                <a:off x="71406" y="5536559"/>
                <a:ext cx="7479792" cy="203584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42875" y="2143125"/>
              <a:ext cx="590550" cy="428625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857250" y="2143125"/>
              <a:ext cx="2214563" cy="500063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2000250" y="3571875"/>
              <a:ext cx="1928813" cy="1500188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3929063" y="5072063"/>
              <a:ext cx="1857375" cy="1500187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 flipV="1">
              <a:off x="3857625" y="3286125"/>
              <a:ext cx="214313" cy="28575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4143375" y="2643188"/>
              <a:ext cx="1428750" cy="64293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/>
            <a:lstStyle/>
            <a:p>
              <a:pPr algn="l"/>
              <a:r>
                <a:rPr lang="zh-TW" altLang="en-US" sz="1800" b="1">
                  <a:latin typeface="Arial" pitchFamily="34" charset="0"/>
                  <a:ea typeface="新細明體" pitchFamily="18" charset="-120"/>
                </a:rPr>
                <a:t>檢視表格資料</a:t>
              </a:r>
            </a:p>
          </p:txBody>
        </p:sp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6143625" y="4429125"/>
              <a:ext cx="1428750" cy="642938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/>
            <a:lstStyle/>
            <a:p>
              <a:pPr algn="l"/>
              <a:r>
                <a:rPr lang="zh-TW" altLang="en-US" sz="1800" b="1">
                  <a:latin typeface="Arial" pitchFamily="34" charset="0"/>
                  <a:ea typeface="新細明體" pitchFamily="18" charset="-120"/>
                </a:rPr>
                <a:t>檢視圖片資料</a:t>
              </a:r>
            </a:p>
          </p:txBody>
        </p:sp>
        <p:sp>
          <p:nvSpPr>
            <p:cNvPr id="19" name="Line 12"/>
            <p:cNvSpPr>
              <a:spLocks noChangeShapeType="1"/>
            </p:cNvSpPr>
            <p:nvPr/>
          </p:nvSpPr>
          <p:spPr bwMode="auto">
            <a:xfrm flipV="1">
              <a:off x="5857875" y="5072063"/>
              <a:ext cx="214313" cy="28575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Rectangle 7"/>
            <p:cNvSpPr>
              <a:spLocks noChangeArrowheads="1"/>
            </p:cNvSpPr>
            <p:nvPr/>
          </p:nvSpPr>
          <p:spPr bwMode="auto">
            <a:xfrm>
              <a:off x="214313" y="3286125"/>
              <a:ext cx="1714500" cy="3357563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21" name="Text Box 10"/>
            <p:cNvSpPr txBox="1">
              <a:spLocks noChangeArrowheads="1"/>
            </p:cNvSpPr>
            <p:nvPr/>
          </p:nvSpPr>
          <p:spPr bwMode="auto">
            <a:xfrm>
              <a:off x="2071688" y="2786063"/>
              <a:ext cx="1428750" cy="64293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54000" rIns="54000"/>
            <a:lstStyle/>
            <a:p>
              <a:pPr algn="l"/>
              <a:r>
                <a:rPr lang="zh-TW" altLang="en-US" sz="1800" b="1">
                  <a:latin typeface="Arial" pitchFamily="34" charset="0"/>
                  <a:ea typeface="新細明體" pitchFamily="18" charset="-120"/>
                </a:rPr>
                <a:t>增加圖片形式精確結果</a:t>
              </a:r>
            </a:p>
          </p:txBody>
        </p:sp>
        <p:sp>
          <p:nvSpPr>
            <p:cNvPr id="22" name="Line 12"/>
            <p:cNvSpPr>
              <a:spLocks noChangeShapeType="1"/>
            </p:cNvSpPr>
            <p:nvPr/>
          </p:nvSpPr>
          <p:spPr bwMode="auto">
            <a:xfrm flipV="1">
              <a:off x="1857375" y="3214688"/>
              <a:ext cx="214313" cy="28575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檢索功能示範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en-GB" sz="2800" b="1" dirty="0" smtClean="0"/>
              <a:t>Advanced Search and Expert Search</a:t>
            </a:r>
          </a:p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zh-TW" altLang="en-US" sz="2800" b="1" dirty="0" smtClean="0"/>
              <a:t>進階檢索進階檢索與專家檢索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23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61442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進階檢索（</a:t>
            </a:r>
            <a:r>
              <a:rPr lang="en-US" dirty="0" smtClean="0"/>
              <a:t>Advanced Search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24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62466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1340768"/>
            <a:ext cx="9144000" cy="5518150"/>
            <a:chOff x="0" y="1125538"/>
            <a:chExt cx="9144000" cy="5518150"/>
          </a:xfrm>
        </p:grpSpPr>
        <p:pic>
          <p:nvPicPr>
            <p:cNvPr id="19" name="Picture 16"/>
            <p:cNvPicPr>
              <a:picLocks noChangeAspect="1" noChangeArrowheads="1"/>
            </p:cNvPicPr>
            <p:nvPr/>
          </p:nvPicPr>
          <p:blipFill>
            <a:blip r:embed="rId6" cstate="print"/>
            <a:srcRect t="29492" r="44873" b="11914"/>
            <a:stretch>
              <a:fillRect/>
            </a:stretch>
          </p:blipFill>
          <p:spPr bwMode="auto">
            <a:xfrm>
              <a:off x="52388" y="2643188"/>
              <a:ext cx="5018087" cy="4000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20" name="Group 11"/>
            <p:cNvGrpSpPr/>
            <p:nvPr/>
          </p:nvGrpSpPr>
          <p:grpSpPr>
            <a:xfrm>
              <a:off x="0" y="1125538"/>
              <a:ext cx="9144000" cy="5018087"/>
              <a:chOff x="0" y="1125538"/>
              <a:chExt cx="9144000" cy="5018087"/>
            </a:xfrm>
          </p:grpSpPr>
          <p:pic>
            <p:nvPicPr>
              <p:cNvPr id="21" name="Picture 15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t="17578" r="1855" b="61914"/>
              <a:stretch>
                <a:fillRect/>
              </a:stretch>
            </p:blipFill>
            <p:spPr bwMode="auto">
              <a:xfrm>
                <a:off x="0" y="1285875"/>
                <a:ext cx="8429625" cy="1320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2" name="Line 14"/>
              <p:cNvSpPr>
                <a:spLocks noChangeShapeType="1"/>
              </p:cNvSpPr>
              <p:nvPr/>
            </p:nvSpPr>
            <p:spPr bwMode="auto">
              <a:xfrm flipV="1">
                <a:off x="5076056" y="3787899"/>
                <a:ext cx="1067569" cy="73943"/>
              </a:xfrm>
              <a:prstGeom prst="line">
                <a:avLst/>
              </a:prstGeom>
              <a:noFill/>
              <a:ln w="25400">
                <a:solidFill>
                  <a:srgbClr val="EC6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Rectangle 16"/>
              <p:cNvSpPr>
                <a:spLocks noChangeArrowheads="1"/>
              </p:cNvSpPr>
              <p:nvPr/>
            </p:nvSpPr>
            <p:spPr bwMode="auto">
              <a:xfrm>
                <a:off x="142875" y="2997200"/>
                <a:ext cx="4857750" cy="3146425"/>
              </a:xfrm>
              <a:prstGeom prst="rect">
                <a:avLst/>
              </a:prstGeom>
              <a:noFill/>
              <a:ln w="38100">
                <a:solidFill>
                  <a:srgbClr val="FF7517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TW" altLang="zh-TW"/>
              </a:p>
            </p:txBody>
          </p:sp>
          <p:sp>
            <p:nvSpPr>
              <p:cNvPr id="24" name="Text Box 21"/>
              <p:cNvSpPr txBox="1">
                <a:spLocks noChangeArrowheads="1"/>
              </p:cNvSpPr>
              <p:nvPr/>
            </p:nvSpPr>
            <p:spPr bwMode="auto">
              <a:xfrm>
                <a:off x="6227763" y="2852738"/>
                <a:ext cx="2735262" cy="1754187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/>
                <a:r>
                  <a:rPr lang="zh-TW" altLang="en-US" sz="1800" b="1" dirty="0">
                    <a:ea typeface="新細明體" pitchFamily="18" charset="-120"/>
                  </a:rPr>
                  <a:t>可限制內容：</a:t>
                </a:r>
                <a:r>
                  <a:rPr lang="en-GB" altLang="zh-TW" sz="1800" b="1" dirty="0">
                    <a:ea typeface="新細明體" pitchFamily="18" charset="-120"/>
                  </a:rPr>
                  <a:t/>
                </a:r>
                <a:br>
                  <a:rPr lang="en-GB" altLang="zh-TW" sz="1800" b="1" dirty="0">
                    <a:ea typeface="新細明體" pitchFamily="18" charset="-120"/>
                  </a:rPr>
                </a:br>
                <a:r>
                  <a:rPr lang="en-GB" altLang="zh-TW" sz="1800" b="1" dirty="0" err="1">
                    <a:ea typeface="新細明體" pitchFamily="18" charset="-120"/>
                  </a:rPr>
                  <a:t>檢索</a:t>
                </a:r>
                <a:r>
                  <a:rPr lang="zh-TW" altLang="en-GB" sz="1800" b="1" dirty="0">
                    <a:ea typeface="新細明體" pitchFamily="18" charset="-120"/>
                  </a:rPr>
                  <a:t>詞彙、特定來源、主題、年代範圍</a:t>
                </a:r>
              </a:p>
              <a:p>
                <a:pPr algn="l"/>
                <a:endParaRPr lang="en-GB" sz="1800" b="1" dirty="0"/>
              </a:p>
              <a:p>
                <a:pPr algn="l"/>
                <a:r>
                  <a:rPr lang="en-GB" altLang="zh-TW" sz="1800" b="1" dirty="0" err="1" smtClean="0">
                    <a:ea typeface="新細明體" pitchFamily="18" charset="-120"/>
                  </a:rPr>
                  <a:t>使用</a:t>
                </a:r>
                <a:r>
                  <a:rPr lang="zh-TW" altLang="en-GB" sz="1800" b="1" dirty="0">
                    <a:ea typeface="新細明體" pitchFamily="18" charset="-120"/>
                  </a:rPr>
                  <a:t>布林運算</a:t>
                </a:r>
                <a:r>
                  <a:rPr lang="zh-TW" altLang="en-GB" sz="1800" b="1" dirty="0" smtClean="0">
                    <a:ea typeface="新細明體" pitchFamily="18" charset="-120"/>
                  </a:rPr>
                  <a:t>元</a:t>
                </a:r>
                <a:r>
                  <a:rPr lang="zh-TW" altLang="en-US" sz="1800" b="1" dirty="0" smtClean="0">
                    <a:ea typeface="新細明體" pitchFamily="18" charset="-120"/>
                  </a:rPr>
                  <a:t>－</a:t>
                </a:r>
                <a:r>
                  <a:rPr lang="en-GB" altLang="zh-TW" sz="1800" b="1" dirty="0" smtClean="0"/>
                  <a:t>AND</a:t>
                </a:r>
                <a:r>
                  <a:rPr lang="en-GB" altLang="zh-TW" sz="1800" b="1" dirty="0" smtClean="0">
                    <a:ea typeface="新細明體" pitchFamily="18" charset="-120"/>
                  </a:rPr>
                  <a:t>、</a:t>
                </a:r>
                <a:r>
                  <a:rPr lang="en-GB" altLang="zh-TW" sz="1800" b="1" dirty="0" smtClean="0"/>
                  <a:t>OR</a:t>
                </a:r>
                <a:r>
                  <a:rPr lang="en-GB" altLang="zh-TW" sz="1800" b="1" dirty="0" smtClean="0">
                    <a:ea typeface="新細明體" pitchFamily="18" charset="-120"/>
                  </a:rPr>
                  <a:t>、</a:t>
                </a:r>
                <a:r>
                  <a:rPr lang="en-GB" altLang="zh-TW" sz="1800" b="1" dirty="0" smtClean="0"/>
                  <a:t>AND </a:t>
                </a:r>
                <a:r>
                  <a:rPr lang="en-GB" altLang="zh-TW" sz="1800" b="1" dirty="0"/>
                  <a:t>NOT</a:t>
                </a:r>
                <a:endParaRPr lang="en-GB" sz="1800" b="1" dirty="0"/>
              </a:p>
            </p:txBody>
          </p:sp>
          <p:sp>
            <p:nvSpPr>
              <p:cNvPr id="25" name="Line 23"/>
              <p:cNvSpPr>
                <a:spLocks noChangeShapeType="1"/>
              </p:cNvSpPr>
              <p:nvPr/>
            </p:nvSpPr>
            <p:spPr bwMode="auto">
              <a:xfrm flipH="1">
                <a:off x="1150938" y="2133600"/>
                <a:ext cx="4933950" cy="477838"/>
              </a:xfrm>
              <a:prstGeom prst="line">
                <a:avLst/>
              </a:prstGeom>
              <a:noFill/>
              <a:ln w="25400">
                <a:solidFill>
                  <a:srgbClr val="EC6000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Text Box 24"/>
              <p:cNvSpPr txBox="1">
                <a:spLocks noChangeArrowheads="1"/>
              </p:cNvSpPr>
              <p:nvPr/>
            </p:nvSpPr>
            <p:spPr bwMode="auto">
              <a:xfrm>
                <a:off x="6264275" y="1125538"/>
                <a:ext cx="2879725" cy="120015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zh-TW" altLang="en-US" sz="1800" b="1" dirty="0">
                    <a:latin typeface="Arial" pitchFamily="34" charset="0"/>
                    <a:ea typeface="新細明體" pitchFamily="18" charset="-120"/>
                  </a:rPr>
                  <a:t>預設</a:t>
                </a:r>
                <a:r>
                  <a:rPr lang="zh-TW" altLang="en-US" sz="1800" b="1" dirty="0" smtClean="0">
                    <a:latin typeface="Arial" pitchFamily="34" charset="0"/>
                    <a:ea typeface="新細明體" pitchFamily="18" charset="-120"/>
                  </a:rPr>
                  <a:t>的</a:t>
                </a:r>
                <a:r>
                  <a:rPr lang="en-US" altLang="zh-TW" sz="1800" b="1" dirty="0" smtClean="0">
                    <a:latin typeface="Arial" pitchFamily="34" charset="0"/>
                    <a:ea typeface="新細明體" pitchFamily="18" charset="-120"/>
                  </a:rPr>
                  <a:t>All Sources</a:t>
                </a:r>
                <a:r>
                  <a:rPr lang="zh-TW" altLang="en-US" sz="1800" b="1" dirty="0" smtClean="0">
                    <a:latin typeface="Arial" pitchFamily="34" charset="0"/>
                    <a:ea typeface="新細明體" pitchFamily="18" charset="-120"/>
                  </a:rPr>
                  <a:t>檢</a:t>
                </a:r>
                <a:r>
                  <a:rPr lang="zh-TW" altLang="en-US" sz="1800" b="1" dirty="0">
                    <a:latin typeface="Arial" pitchFamily="34" charset="0"/>
                    <a:ea typeface="新細明體" pitchFamily="18" charset="-120"/>
                  </a:rPr>
                  <a:t>索表包</a:t>
                </a:r>
                <a:r>
                  <a:rPr lang="zh-TW" altLang="en-US" sz="1800" b="1" dirty="0" smtClean="0">
                    <a:latin typeface="Arial" pitchFamily="34" charset="0"/>
                    <a:ea typeface="新細明體" pitchFamily="18" charset="-120"/>
                  </a:rPr>
                  <a:t>括</a:t>
                </a:r>
                <a:r>
                  <a:rPr lang="en-US" altLang="zh-TW" sz="1800" b="1" dirty="0" smtClean="0">
                    <a:latin typeface="Arial" pitchFamily="34" charset="0"/>
                    <a:ea typeface="新細明體" pitchFamily="18" charset="-120"/>
                  </a:rPr>
                  <a:t>Journals</a:t>
                </a:r>
                <a:r>
                  <a:rPr lang="zh-TW" altLang="en-US" sz="1800" b="1" dirty="0">
                    <a:latin typeface="Arial" pitchFamily="34" charset="0"/>
                    <a:ea typeface="新細明體" pitchFamily="18" charset="-120"/>
                  </a:rPr>
                  <a:t>、</a:t>
                </a:r>
                <a:r>
                  <a:rPr lang="en-US" altLang="zh-TW" sz="1800" b="1" dirty="0">
                    <a:latin typeface="Arial" pitchFamily="34" charset="0"/>
                    <a:ea typeface="新細明體" pitchFamily="18" charset="-120"/>
                  </a:rPr>
                  <a:t>Books</a:t>
                </a:r>
                <a:r>
                  <a:rPr lang="zh-TW" altLang="en-US" sz="1800" b="1" dirty="0">
                    <a:latin typeface="Arial" pitchFamily="34" charset="0"/>
                    <a:ea typeface="新細明體" pitchFamily="18" charset="-120"/>
                  </a:rPr>
                  <a:t>、</a:t>
                </a:r>
                <a:r>
                  <a:rPr lang="en-US" altLang="zh-TW" sz="1800" b="1" dirty="0">
                    <a:latin typeface="Arial" pitchFamily="34" charset="0"/>
                    <a:ea typeface="新細明體" pitchFamily="18" charset="-120"/>
                  </a:rPr>
                  <a:t>Reference </a:t>
                </a:r>
                <a:r>
                  <a:rPr lang="en-US" altLang="zh-TW" sz="1800" b="1" dirty="0" smtClean="0">
                    <a:latin typeface="Arial" pitchFamily="34" charset="0"/>
                    <a:ea typeface="新細明體" pitchFamily="18" charset="-120"/>
                  </a:rPr>
                  <a:t>Works</a:t>
                </a:r>
                <a:r>
                  <a:rPr lang="zh-TW" altLang="en-US" sz="1800" b="1" dirty="0" smtClean="0">
                    <a:latin typeface="Arial" pitchFamily="34" charset="0"/>
                    <a:ea typeface="新細明體" pitchFamily="18" charset="-120"/>
                  </a:rPr>
                  <a:t>與</a:t>
                </a:r>
                <a:r>
                  <a:rPr lang="en-US" altLang="zh-TW" sz="1800" b="1" dirty="0" smtClean="0">
                    <a:latin typeface="Arial" pitchFamily="34" charset="0"/>
                    <a:ea typeface="新細明體" pitchFamily="18" charset="-120"/>
                  </a:rPr>
                  <a:t>Images</a:t>
                </a:r>
                <a:endParaRPr lang="en-AU" altLang="zh-TW" sz="1800" b="1" dirty="0">
                  <a:latin typeface="Arial" pitchFamily="34" charset="0"/>
                  <a:ea typeface="新細明體" pitchFamily="18" charset="-120"/>
                </a:endParaRPr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136525" y="2643188"/>
                <a:ext cx="863600" cy="285750"/>
              </a:xfrm>
              <a:prstGeom prst="rect">
                <a:avLst/>
              </a:prstGeom>
              <a:noFill/>
              <a:ln w="38100">
                <a:solidFill>
                  <a:srgbClr val="FF7517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zh-TW" altLang="zh-TW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專家檢索（</a:t>
            </a:r>
            <a:r>
              <a:rPr lang="en-US" dirty="0" smtClean="0"/>
              <a:t>Expert Search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00063" y="1210444"/>
            <a:ext cx="8229600" cy="1210444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TW" altLang="en-US" dirty="0" smtClean="0"/>
              <a:t>包括</a:t>
            </a:r>
            <a:r>
              <a:rPr lang="en-GB" dirty="0" smtClean="0"/>
              <a:t>in press</a:t>
            </a:r>
            <a:r>
              <a:rPr lang="zh-TW" altLang="en-US" dirty="0" smtClean="0"/>
              <a:t>期刊論文</a:t>
            </a:r>
          </a:p>
          <a:p>
            <a:pPr eaLnBrk="1" hangingPunct="1">
              <a:spcBef>
                <a:spcPct val="50000"/>
              </a:spcBef>
            </a:pPr>
            <a:r>
              <a:rPr lang="zh-TW" altLang="en-US" dirty="0" smtClean="0"/>
              <a:t>使用布林運算元（</a:t>
            </a:r>
            <a:r>
              <a:rPr lang="en-GB" dirty="0" smtClean="0"/>
              <a:t>and / or / and not）</a:t>
            </a:r>
            <a:r>
              <a:rPr lang="zh-TW" altLang="en-US" dirty="0" smtClean="0"/>
              <a:t>和</a:t>
            </a:r>
            <a:r>
              <a:rPr lang="en-GB" dirty="0" smtClean="0"/>
              <a:t>LexisNexis</a:t>
            </a:r>
            <a:r>
              <a:rPr lang="zh-TW" altLang="en-US" dirty="0" smtClean="0"/>
              <a:t>檢索語法處理複雜和長檢索句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25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63490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203848" y="2099072"/>
            <a:ext cx="5511800" cy="4786312"/>
            <a:chOff x="2928938" y="1928813"/>
            <a:chExt cx="5511800" cy="4786312"/>
          </a:xfrm>
        </p:grpSpPr>
        <p:pic>
          <p:nvPicPr>
            <p:cNvPr id="9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 t="29297" r="45068" b="10156"/>
            <a:stretch>
              <a:fillRect/>
            </a:stretch>
          </p:blipFill>
          <p:spPr bwMode="auto">
            <a:xfrm>
              <a:off x="2928938" y="2786063"/>
              <a:ext cx="4752975" cy="3929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3000375" y="3286125"/>
              <a:ext cx="4643438" cy="1071563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1" name="Text Box 14"/>
            <p:cNvSpPr txBox="1">
              <a:spLocks noChangeArrowheads="1"/>
            </p:cNvSpPr>
            <p:nvPr/>
          </p:nvSpPr>
          <p:spPr bwMode="auto">
            <a:xfrm>
              <a:off x="4859338" y="5143500"/>
              <a:ext cx="3581400" cy="70788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TW" sz="2000" b="1" dirty="0" smtClean="0">
                  <a:latin typeface="Arial" pitchFamily="34" charset="0"/>
                  <a:ea typeface="新細明體" pitchFamily="18" charset="-120"/>
                </a:rPr>
                <a:t>Expert</a:t>
              </a:r>
              <a:r>
                <a:rPr lang="zh-TW" altLang="en-US" sz="2000" b="1" dirty="0" smtClean="0">
                  <a:latin typeface="Arial" pitchFamily="34" charset="0"/>
                  <a:ea typeface="新細明體" pitchFamily="18" charset="-120"/>
                </a:rPr>
                <a:t>檢</a:t>
              </a:r>
              <a:r>
                <a:rPr lang="zh-TW" altLang="en-US" sz="2000" b="1" dirty="0">
                  <a:latin typeface="Arial" pitchFamily="34" charset="0"/>
                  <a:ea typeface="新細明體" pitchFamily="18" charset="-120"/>
                </a:rPr>
                <a:t>索欄位可容</a:t>
              </a:r>
              <a:r>
                <a:rPr lang="zh-TW" altLang="en-US" sz="2000" b="1" dirty="0" smtClean="0">
                  <a:latin typeface="Arial" pitchFamily="34" charset="0"/>
                  <a:ea typeface="新細明體" pitchFamily="18" charset="-120"/>
                </a:rPr>
                <a:t>納複</a:t>
              </a:r>
              <a:r>
                <a:rPr lang="zh-TW" altLang="en-US" sz="2000" b="1" dirty="0">
                  <a:latin typeface="Arial" pitchFamily="34" charset="0"/>
                  <a:ea typeface="新細明體" pitchFamily="18" charset="-120"/>
                </a:rPr>
                <a:t>雜的檢索指令</a:t>
              </a:r>
              <a:endParaRPr lang="en-AU" sz="2000" b="1" dirty="0">
                <a:latin typeface="Arial" pitchFamily="34" charset="0"/>
              </a:endParaRPr>
            </a:p>
          </p:txBody>
        </p:sp>
        <p:sp>
          <p:nvSpPr>
            <p:cNvPr id="13" name="Line 15"/>
            <p:cNvSpPr>
              <a:spLocks noChangeShapeType="1"/>
            </p:cNvSpPr>
            <p:nvPr/>
          </p:nvSpPr>
          <p:spPr bwMode="auto">
            <a:xfrm flipH="1" flipV="1">
              <a:off x="6156325" y="4071938"/>
              <a:ext cx="576263" cy="935037"/>
            </a:xfrm>
            <a:prstGeom prst="line">
              <a:avLst/>
            </a:prstGeom>
            <a:noFill/>
            <a:ln w="25400">
              <a:solidFill>
                <a:srgbClr val="EC6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4" name="Picture 15"/>
            <p:cNvPicPr>
              <a:picLocks noChangeAspect="1" noChangeArrowheads="1"/>
            </p:cNvPicPr>
            <p:nvPr/>
          </p:nvPicPr>
          <p:blipFill>
            <a:blip r:embed="rId7" cstate="print"/>
            <a:srcRect t="17578" r="1855" b="61914"/>
            <a:stretch>
              <a:fillRect/>
            </a:stretch>
          </p:blipFill>
          <p:spPr bwMode="auto">
            <a:xfrm>
              <a:off x="3000375" y="1928813"/>
              <a:ext cx="5357813" cy="8397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結果中再檢索（</a:t>
            </a:r>
            <a:r>
              <a:rPr lang="en-US" dirty="0" smtClean="0"/>
              <a:t>Refine Results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26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64514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06809" y="1285875"/>
            <a:ext cx="8929687" cy="5197475"/>
            <a:chOff x="71438" y="1285875"/>
            <a:chExt cx="8929687" cy="5197475"/>
          </a:xfrm>
        </p:grpSpPr>
        <p:pic>
          <p:nvPicPr>
            <p:cNvPr id="10" name="Picture 10"/>
            <p:cNvPicPr>
              <a:picLocks noChangeAspect="1" noChangeArrowheads="1"/>
            </p:cNvPicPr>
            <p:nvPr/>
          </p:nvPicPr>
          <p:blipFill>
            <a:blip r:embed="rId6" cstate="print"/>
            <a:srcRect t="17578" r="1855" b="6250"/>
            <a:stretch>
              <a:fillRect/>
            </a:stretch>
          </p:blipFill>
          <p:spPr bwMode="auto">
            <a:xfrm>
              <a:off x="71438" y="1285875"/>
              <a:ext cx="8929687" cy="5197475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1" name="Rectangle 12"/>
            <p:cNvSpPr>
              <a:spLocks noChangeArrowheads="1"/>
            </p:cNvSpPr>
            <p:nvPr/>
          </p:nvSpPr>
          <p:spPr bwMode="auto">
            <a:xfrm>
              <a:off x="142875" y="4402138"/>
              <a:ext cx="1500188" cy="2027237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142875" y="3643313"/>
              <a:ext cx="1500188" cy="642937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5643563" y="4422011"/>
              <a:ext cx="3097212" cy="2031325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zh-TW" altLang="en-AU" sz="1800" b="1" dirty="0" smtClean="0">
                  <a:ea typeface="新細明體" pitchFamily="18" charset="-120"/>
                </a:rPr>
                <a:t>結</a:t>
              </a:r>
              <a:r>
                <a:rPr lang="zh-TW" altLang="en-AU" sz="1800" b="1" dirty="0">
                  <a:ea typeface="新細明體" pitchFamily="18" charset="-120"/>
                </a:rPr>
                <a:t>果再篩</a:t>
              </a:r>
              <a:r>
                <a:rPr lang="zh-TW" altLang="en-AU" sz="1800" b="1" dirty="0" smtClean="0">
                  <a:ea typeface="新細明體" pitchFamily="18" charset="-120"/>
                </a:rPr>
                <a:t>選</a:t>
              </a:r>
              <a:r>
                <a:rPr lang="zh-TW" altLang="en-US" sz="1800" b="1" dirty="0" smtClean="0">
                  <a:ea typeface="新細明體" pitchFamily="18" charset="-120"/>
                </a:rPr>
                <a:t>：</a:t>
              </a:r>
              <a:r>
                <a:rPr lang="zh-TW" altLang="en-AU" sz="1800" dirty="0" smtClean="0">
                  <a:ea typeface="新細明體" pitchFamily="18" charset="-120"/>
                </a:rPr>
                <a:t>利</a:t>
              </a:r>
              <a:r>
                <a:rPr lang="zh-TW" altLang="en-AU" sz="1800" dirty="0">
                  <a:ea typeface="新細明體" pitchFamily="18" charset="-120"/>
                </a:rPr>
                <a:t>用結果分析篩選出合適的文章</a:t>
              </a:r>
            </a:p>
            <a:p>
              <a:pPr algn="l"/>
              <a:endParaRPr lang="en-AU" altLang="zh-TW" sz="1800" b="1" dirty="0">
                <a:ea typeface="新細明體" pitchFamily="18" charset="-120"/>
              </a:endParaRPr>
            </a:p>
            <a:p>
              <a:pPr marL="91440" lvl="1" indent="274320" algn="l">
                <a:buFontTx/>
                <a:buChar char="•"/>
              </a:pPr>
              <a:r>
                <a:rPr lang="zh-TW" altLang="en-AU" sz="1800" b="1" dirty="0">
                  <a:ea typeface="新細明體" pitchFamily="18" charset="-120"/>
                </a:rPr>
                <a:t>資料來源類</a:t>
              </a:r>
              <a:r>
                <a:rPr lang="zh-TW" altLang="en-AU" sz="1800" b="1" dirty="0" smtClean="0">
                  <a:ea typeface="新細明體" pitchFamily="18" charset="-120"/>
                </a:rPr>
                <a:t>型</a:t>
              </a:r>
              <a:r>
                <a:rPr lang="zh-TW" altLang="en-US" sz="1800" b="1" dirty="0" smtClean="0">
                  <a:ea typeface="新細明體" pitchFamily="18" charset="-120"/>
                </a:rPr>
                <a:t>（</a:t>
              </a:r>
              <a:r>
                <a:rPr lang="zh-TW" altLang="en-AU" sz="1800" b="1" dirty="0" smtClean="0">
                  <a:ea typeface="新細明體" pitchFamily="18" charset="-120"/>
                </a:rPr>
                <a:t>期刊</a:t>
              </a:r>
              <a:r>
                <a:rPr lang="zh-TW" altLang="en-US" sz="1800" b="1" dirty="0" smtClean="0">
                  <a:ea typeface="新細明體" pitchFamily="18" charset="-120"/>
                </a:rPr>
                <a:t>／</a:t>
              </a:r>
              <a:r>
                <a:rPr lang="zh-TW" altLang="en-AU" sz="1800" b="1" dirty="0" smtClean="0">
                  <a:ea typeface="新細明體" pitchFamily="18" charset="-120"/>
                </a:rPr>
                <a:t>書</a:t>
              </a:r>
              <a:r>
                <a:rPr lang="zh-TW" altLang="en-US" sz="1800" b="1" dirty="0" smtClean="0">
                  <a:ea typeface="新細明體" pitchFamily="18" charset="-120"/>
                </a:rPr>
                <a:t>）</a:t>
              </a:r>
              <a:endParaRPr lang="en-AU" altLang="zh-TW" sz="1800" b="1" dirty="0">
                <a:ea typeface="新細明體" pitchFamily="18" charset="-120"/>
              </a:endParaRPr>
            </a:p>
            <a:p>
              <a:pPr marL="91440" lvl="1" indent="274320" algn="l">
                <a:buFontTx/>
                <a:buChar char="•"/>
              </a:pPr>
              <a:r>
                <a:rPr lang="zh-TW" altLang="en-AU" sz="1800" b="1" dirty="0">
                  <a:ea typeface="新細明體" pitchFamily="18" charset="-120"/>
                </a:rPr>
                <a:t>資料來源的期刊</a:t>
              </a:r>
              <a:r>
                <a:rPr lang="zh-TW" altLang="en-AU" sz="1800" b="1" dirty="0" smtClean="0">
                  <a:ea typeface="新細明體" pitchFamily="18" charset="-120"/>
                </a:rPr>
                <a:t>名</a:t>
              </a:r>
              <a:r>
                <a:rPr lang="zh-TW" altLang="en-US" sz="1800" b="1" dirty="0" smtClean="0">
                  <a:ea typeface="新細明體" pitchFamily="18" charset="-120"/>
                </a:rPr>
                <a:t>／</a:t>
              </a:r>
              <a:r>
                <a:rPr lang="zh-TW" altLang="en-AU" sz="1800" b="1" dirty="0" smtClean="0">
                  <a:ea typeface="新細明體" pitchFamily="18" charset="-120"/>
                </a:rPr>
                <a:t>書</a:t>
              </a:r>
              <a:r>
                <a:rPr lang="zh-TW" altLang="en-AU" sz="1800" b="1" dirty="0">
                  <a:ea typeface="新細明體" pitchFamily="18" charset="-120"/>
                </a:rPr>
                <a:t>名</a:t>
              </a:r>
            </a:p>
            <a:p>
              <a:pPr marL="91440" lvl="1" indent="274320" algn="l">
                <a:buFontTx/>
                <a:buChar char="•"/>
              </a:pPr>
              <a:r>
                <a:rPr lang="zh-TW" altLang="en-US" sz="1800" b="1" dirty="0">
                  <a:ea typeface="新細明體" pitchFamily="18" charset="-120"/>
                </a:rPr>
                <a:t>主題 </a:t>
              </a:r>
              <a:r>
                <a:rPr lang="en-US" altLang="zh-TW" sz="1800" b="1" dirty="0">
                  <a:ea typeface="新細明體" pitchFamily="18" charset="-120"/>
                </a:rPr>
                <a:t>Topic ←</a:t>
              </a:r>
              <a:r>
                <a:rPr lang="zh-TW" altLang="en-US" sz="1800" b="1" dirty="0">
                  <a:ea typeface="新細明體" pitchFamily="18" charset="-120"/>
                </a:rPr>
                <a:t> </a:t>
              </a:r>
              <a:r>
                <a:rPr lang="zh-TW" altLang="en-US" sz="1800" b="1" dirty="0">
                  <a:solidFill>
                    <a:srgbClr val="FF0000"/>
                  </a:solidFill>
                  <a:ea typeface="新細明體" pitchFamily="18" charset="-120"/>
                </a:rPr>
                <a:t>新增加</a:t>
              </a:r>
              <a:endParaRPr lang="en-US" altLang="zh-TW" sz="1800" b="1" dirty="0">
                <a:solidFill>
                  <a:srgbClr val="FF0000"/>
                </a:solidFill>
                <a:ea typeface="新細明體" pitchFamily="18" charset="-120"/>
              </a:endParaRPr>
            </a:p>
            <a:p>
              <a:pPr marL="91440" lvl="1" indent="274320" algn="l">
                <a:buFontTx/>
                <a:buChar char="•"/>
              </a:pPr>
              <a:r>
                <a:rPr lang="zh-TW" altLang="en-AU" sz="1800" b="1" dirty="0">
                  <a:ea typeface="新細明體" pitchFamily="18" charset="-120"/>
                </a:rPr>
                <a:t>年</a:t>
              </a:r>
              <a:r>
                <a:rPr lang="zh-TW" altLang="en-AU" sz="1800" b="1" dirty="0" smtClean="0">
                  <a:ea typeface="新細明體" pitchFamily="18" charset="-120"/>
                </a:rPr>
                <a:t>代</a:t>
              </a:r>
              <a:endParaRPr lang="zh-TW" altLang="en-AU" sz="1800" b="1" dirty="0">
                <a:ea typeface="新細明體" pitchFamily="18" charset="-120"/>
              </a:endParaRP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H="1">
              <a:off x="1843088" y="4929188"/>
              <a:ext cx="3657600" cy="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H="1">
              <a:off x="1843088" y="3857625"/>
              <a:ext cx="3657600" cy="0"/>
            </a:xfrm>
            <a:prstGeom prst="line">
              <a:avLst/>
            </a:prstGeom>
            <a:noFill/>
            <a:ln w="25400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5724128" y="2996952"/>
            <a:ext cx="3024336" cy="122413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800" b="1" dirty="0" smtClean="0">
                <a:solidFill>
                  <a:schemeClr val="tx1"/>
                </a:solidFill>
                <a:ea typeface="新細明體" pitchFamily="18" charset="-120"/>
              </a:rPr>
              <a:t>使用檢索結果頁中的檢索方塊輸入關鍵字以精簡原始檢索要求</a:t>
            </a:r>
            <a:endParaRPr lang="en-US" altLang="zh-TW" sz="1800" b="1" dirty="0" smtClean="0">
              <a:solidFill>
                <a:schemeClr val="tx1"/>
              </a:solidFill>
              <a:ea typeface="新細明體" pitchFamily="18" charset="-12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檢索結果（</a:t>
            </a:r>
            <a:r>
              <a:rPr lang="en-US" dirty="0" smtClean="0"/>
              <a:t>Search Results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27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65538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484784"/>
            <a:ext cx="9144000" cy="5006975"/>
            <a:chOff x="0" y="1285875"/>
            <a:chExt cx="9144000" cy="5006975"/>
          </a:xfrm>
        </p:grpSpPr>
        <p:pic>
          <p:nvPicPr>
            <p:cNvPr id="10" name="Picture 17"/>
            <p:cNvPicPr>
              <a:picLocks noChangeAspect="1" noChangeArrowheads="1"/>
            </p:cNvPicPr>
            <p:nvPr/>
          </p:nvPicPr>
          <p:blipFill>
            <a:blip r:embed="rId6" cstate="print"/>
            <a:srcRect t="17578" r="1563" b="10545"/>
            <a:stretch>
              <a:fillRect/>
            </a:stretch>
          </p:blipFill>
          <p:spPr bwMode="auto">
            <a:xfrm>
              <a:off x="0" y="1285875"/>
              <a:ext cx="9144000" cy="5006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19"/>
            <p:cNvSpPr txBox="1">
              <a:spLocks noChangeArrowheads="1"/>
            </p:cNvSpPr>
            <p:nvPr/>
          </p:nvSpPr>
          <p:spPr bwMode="auto">
            <a:xfrm>
              <a:off x="5929313" y="1857375"/>
              <a:ext cx="2514600" cy="6508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US" sz="1800" b="1" dirty="0">
                  <a:latin typeface="Arial" pitchFamily="34" charset="0"/>
                  <a:ea typeface="新細明體" pitchFamily="18" charset="-120"/>
                </a:rPr>
                <a:t>編輯、儲存檢索結果、儲存為新知通報服務</a:t>
              </a:r>
              <a:endParaRPr lang="en-AU" sz="1800" b="1" dirty="0">
                <a:latin typeface="Arial" pitchFamily="34" charset="0"/>
              </a:endParaRPr>
            </a:p>
          </p:txBody>
        </p: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5929313" y="2636838"/>
              <a:ext cx="3048000" cy="6508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zh-TW" sz="1800" b="1">
                  <a:latin typeface="Arial" pitchFamily="34" charset="0"/>
                  <a:ea typeface="新細明體" pitchFamily="18" charset="-120"/>
                </a:rPr>
                <a:t>E-mail</a:t>
              </a:r>
              <a:r>
                <a:rPr lang="zh-TW" altLang="en-US" sz="1800" b="1">
                  <a:latin typeface="Arial" pitchFamily="34" charset="0"/>
                  <a:ea typeface="新細明體" pitchFamily="18" charset="-120"/>
                </a:rPr>
                <a:t>結果與匯出書目資料到論文管理軟體</a:t>
              </a:r>
              <a:endParaRPr lang="zh-TW" altLang="en-AU" sz="1800" b="1"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14" name="Rectangle 25"/>
            <p:cNvSpPr>
              <a:spLocks noChangeArrowheads="1"/>
            </p:cNvSpPr>
            <p:nvPr/>
          </p:nvSpPr>
          <p:spPr bwMode="auto">
            <a:xfrm>
              <a:off x="2000250" y="1997075"/>
              <a:ext cx="2928938" cy="360363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5" name="Text Box 29"/>
            <p:cNvSpPr txBox="1">
              <a:spLocks noChangeArrowheads="1"/>
            </p:cNvSpPr>
            <p:nvPr/>
          </p:nvSpPr>
          <p:spPr bwMode="auto">
            <a:xfrm>
              <a:off x="2357438" y="4357688"/>
              <a:ext cx="4032250" cy="9255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zh-TW" altLang="en-US" sz="1800" b="1" dirty="0">
                  <a:ea typeface="新細明體" pitchFamily="18" charset="-120"/>
                </a:rPr>
                <a:t>使用檢索結果頁的連結來檢視</a:t>
              </a:r>
              <a:br>
                <a:rPr lang="zh-TW" altLang="en-US" sz="1800" b="1" dirty="0">
                  <a:ea typeface="新細明體" pitchFamily="18" charset="-120"/>
                </a:rPr>
              </a:br>
              <a:r>
                <a:rPr lang="en-US" altLang="zh-TW" sz="1800" b="1" dirty="0" smtClean="0">
                  <a:ea typeface="新細明體" pitchFamily="18" charset="-120"/>
                </a:rPr>
                <a:t>Preview</a:t>
              </a:r>
              <a:r>
                <a:rPr lang="zh-TW" altLang="en-US" sz="1800" b="1" dirty="0" smtClean="0">
                  <a:ea typeface="新細明體" pitchFamily="18" charset="-120"/>
                </a:rPr>
                <a:t>（預覽），不</a:t>
              </a:r>
              <a:r>
                <a:rPr lang="zh-TW" altLang="en-US" sz="1800" b="1" dirty="0">
                  <a:ea typeface="新細明體" pitchFamily="18" charset="-120"/>
                </a:rPr>
                <a:t>用另開新網頁 即可預覽摘要</a:t>
              </a:r>
              <a:endParaRPr lang="zh-TW" altLang="en-AU" sz="1800" b="1" dirty="0">
                <a:ea typeface="新細明體" pitchFamily="18" charset="-120"/>
              </a:endParaRPr>
            </a:p>
          </p:txBody>
        </p:sp>
        <p:sp>
          <p:nvSpPr>
            <p:cNvPr id="16" name="Rectangle 30"/>
            <p:cNvSpPr>
              <a:spLocks noChangeArrowheads="1"/>
            </p:cNvSpPr>
            <p:nvPr/>
          </p:nvSpPr>
          <p:spPr bwMode="auto">
            <a:xfrm>
              <a:off x="2357438" y="3571875"/>
              <a:ext cx="785812" cy="214313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7" name="Rectangle 31"/>
            <p:cNvSpPr>
              <a:spLocks noChangeArrowheads="1"/>
            </p:cNvSpPr>
            <p:nvPr/>
          </p:nvSpPr>
          <p:spPr bwMode="auto">
            <a:xfrm>
              <a:off x="3929063" y="3571875"/>
              <a:ext cx="2071687" cy="214313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8" name="Text Box 34"/>
            <p:cNvSpPr txBox="1">
              <a:spLocks noChangeArrowheads="1"/>
            </p:cNvSpPr>
            <p:nvPr/>
          </p:nvSpPr>
          <p:spPr bwMode="auto">
            <a:xfrm>
              <a:off x="6453188" y="3429000"/>
              <a:ext cx="2476500" cy="6508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GB" sz="1800" b="1">
                  <a:ea typeface="新細明體" pitchFamily="18" charset="-120"/>
                </a:rPr>
                <a:t>可以呈現與這篇文章有關聯的文</a:t>
              </a:r>
              <a:r>
                <a:rPr lang="zh-TW" altLang="en-US" sz="1800" b="1">
                  <a:ea typeface="新細明體" pitchFamily="18" charset="-120"/>
                </a:rPr>
                <a:t>獻</a:t>
              </a:r>
              <a:endParaRPr lang="zh-TW" altLang="en-AU" sz="1800" b="1">
                <a:ea typeface="新細明體" pitchFamily="18" charset="-120"/>
              </a:endParaRPr>
            </a:p>
          </p:txBody>
        </p:sp>
        <p:sp>
          <p:nvSpPr>
            <p:cNvPr id="19" name="Rectangle 36"/>
            <p:cNvSpPr>
              <a:spLocks noChangeArrowheads="1"/>
            </p:cNvSpPr>
            <p:nvPr/>
          </p:nvSpPr>
          <p:spPr bwMode="auto">
            <a:xfrm>
              <a:off x="2143125" y="2782888"/>
              <a:ext cx="1857375" cy="360362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cxnSp>
          <p:nvCxnSpPr>
            <p:cNvPr id="20" name="直線單箭頭接點 20"/>
            <p:cNvCxnSpPr>
              <a:cxnSpLocks noChangeShapeType="1"/>
            </p:cNvCxnSpPr>
            <p:nvPr/>
          </p:nvCxnSpPr>
          <p:spPr bwMode="auto">
            <a:xfrm rot="10800000" flipV="1">
              <a:off x="5000625" y="2214563"/>
              <a:ext cx="785813" cy="0"/>
            </a:xfrm>
            <a:prstGeom prst="straightConnector1">
              <a:avLst/>
            </a:prstGeom>
            <a:noFill/>
            <a:ln w="19050" algn="ctr">
              <a:solidFill>
                <a:srgbClr val="FF7517"/>
              </a:solidFill>
              <a:round/>
              <a:headEnd/>
              <a:tailEnd type="arrow" w="med" len="med"/>
            </a:ln>
          </p:spPr>
        </p:cxnSp>
        <p:cxnSp>
          <p:nvCxnSpPr>
            <p:cNvPr id="21" name="直線單箭頭接點 21"/>
            <p:cNvCxnSpPr>
              <a:cxnSpLocks noChangeShapeType="1"/>
            </p:cNvCxnSpPr>
            <p:nvPr/>
          </p:nvCxnSpPr>
          <p:spPr bwMode="auto">
            <a:xfrm rot="10800000" flipV="1">
              <a:off x="4143375" y="2928938"/>
              <a:ext cx="1643063" cy="0"/>
            </a:xfrm>
            <a:prstGeom prst="straightConnector1">
              <a:avLst/>
            </a:prstGeom>
            <a:noFill/>
            <a:ln w="19050" algn="ctr">
              <a:solidFill>
                <a:srgbClr val="FF7517"/>
              </a:solidFill>
              <a:round/>
              <a:headEnd/>
              <a:tailEnd type="arrow" w="med" len="med"/>
            </a:ln>
          </p:spPr>
        </p:cxnSp>
        <p:cxnSp>
          <p:nvCxnSpPr>
            <p:cNvPr id="22" name="直線單箭頭接點 25"/>
            <p:cNvCxnSpPr>
              <a:cxnSpLocks noChangeShapeType="1"/>
            </p:cNvCxnSpPr>
            <p:nvPr/>
          </p:nvCxnSpPr>
          <p:spPr bwMode="auto">
            <a:xfrm rot="16200000">
              <a:off x="2572544" y="4071144"/>
              <a:ext cx="571500" cy="1588"/>
            </a:xfrm>
            <a:prstGeom prst="straightConnector1">
              <a:avLst/>
            </a:prstGeom>
            <a:noFill/>
            <a:ln w="19050" algn="ctr">
              <a:solidFill>
                <a:srgbClr val="FF7517"/>
              </a:solidFill>
              <a:round/>
              <a:headEnd/>
              <a:tailEnd type="arrow" w="med" len="med"/>
            </a:ln>
          </p:spPr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多元化的檢索結果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28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66562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555005"/>
            <a:ext cx="9144000" cy="5186363"/>
            <a:chOff x="0" y="1314450"/>
            <a:chExt cx="9144000" cy="5186363"/>
          </a:xfrm>
        </p:grpSpPr>
        <p:pic>
          <p:nvPicPr>
            <p:cNvPr id="10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 t="17578" r="1855" b="8203"/>
            <a:stretch>
              <a:fillRect/>
            </a:stretch>
          </p:blipFill>
          <p:spPr bwMode="auto">
            <a:xfrm>
              <a:off x="0" y="1314450"/>
              <a:ext cx="9144000" cy="518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36"/>
            <p:cNvSpPr>
              <a:spLocks noChangeArrowheads="1"/>
            </p:cNvSpPr>
            <p:nvPr/>
          </p:nvSpPr>
          <p:spPr bwMode="auto">
            <a:xfrm>
              <a:off x="3929063" y="4643438"/>
              <a:ext cx="1143000" cy="214312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cxnSp>
          <p:nvCxnSpPr>
            <p:cNvPr id="13" name="直線單箭頭接點 25"/>
            <p:cNvCxnSpPr>
              <a:cxnSpLocks noChangeShapeType="1"/>
            </p:cNvCxnSpPr>
            <p:nvPr/>
          </p:nvCxnSpPr>
          <p:spPr bwMode="auto">
            <a:xfrm rot="5400000" flipH="1" flipV="1">
              <a:off x="4287044" y="5285582"/>
              <a:ext cx="714375" cy="1587"/>
            </a:xfrm>
            <a:prstGeom prst="straightConnector1">
              <a:avLst/>
            </a:prstGeom>
            <a:noFill/>
            <a:ln w="28575" algn="ctr">
              <a:solidFill>
                <a:srgbClr val="FF7517"/>
              </a:solidFill>
              <a:round/>
              <a:headEnd/>
              <a:tailEnd type="arrow" w="med" len="med"/>
            </a:ln>
          </p:spPr>
        </p:cxnSp>
        <p:sp>
          <p:nvSpPr>
            <p:cNvPr id="14" name="Text Box 29"/>
            <p:cNvSpPr txBox="1">
              <a:spLocks noChangeArrowheads="1"/>
            </p:cNvSpPr>
            <p:nvPr/>
          </p:nvSpPr>
          <p:spPr bwMode="auto">
            <a:xfrm>
              <a:off x="2714625" y="6000750"/>
              <a:ext cx="4214813" cy="3698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zh-TW" altLang="en-US" sz="1800" b="1">
                  <a:ea typeface="新細明體" pitchFamily="18" charset="-120"/>
                </a:rPr>
                <a:t>提供影片或是其他媒體資源之顯示內容</a:t>
              </a:r>
              <a:endParaRPr lang="zh-TW" altLang="en-AU" sz="1800" b="1">
                <a:ea typeface="新細明體" pitchFamily="18" charset="-12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媒體資源線上觀看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29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67586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1555005"/>
            <a:ext cx="9144000" cy="5186363"/>
            <a:chOff x="0" y="1285875"/>
            <a:chExt cx="9144000" cy="5186363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 t="17578" r="1855" b="8203"/>
            <a:stretch>
              <a:fillRect/>
            </a:stretch>
          </p:blipFill>
          <p:spPr bwMode="auto">
            <a:xfrm>
              <a:off x="0" y="1285875"/>
              <a:ext cx="9144000" cy="51863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36"/>
            <p:cNvSpPr>
              <a:spLocks noChangeArrowheads="1"/>
            </p:cNvSpPr>
            <p:nvPr/>
          </p:nvSpPr>
          <p:spPr bwMode="auto">
            <a:xfrm>
              <a:off x="6572250" y="3357563"/>
              <a:ext cx="2500313" cy="2357437"/>
            </a:xfrm>
            <a:prstGeom prst="rect">
              <a:avLst/>
            </a:prstGeom>
            <a:noFill/>
            <a:ln w="5715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cxnSp>
          <p:nvCxnSpPr>
            <p:cNvPr id="13" name="直線單箭頭接點 25"/>
            <p:cNvCxnSpPr>
              <a:cxnSpLocks noChangeShapeType="1"/>
            </p:cNvCxnSpPr>
            <p:nvPr/>
          </p:nvCxnSpPr>
          <p:spPr bwMode="auto">
            <a:xfrm rot="16200000" flipH="1" flipV="1">
              <a:off x="7071519" y="2928144"/>
              <a:ext cx="714375" cy="1587"/>
            </a:xfrm>
            <a:prstGeom prst="straightConnector1">
              <a:avLst/>
            </a:prstGeom>
            <a:noFill/>
            <a:ln w="28575" algn="ctr">
              <a:solidFill>
                <a:srgbClr val="FF7517"/>
              </a:solidFill>
              <a:round/>
              <a:headEnd/>
              <a:tailEnd type="arrow" w="med" len="med"/>
            </a:ln>
          </p:spPr>
        </p:cxnSp>
        <p:sp>
          <p:nvSpPr>
            <p:cNvPr id="14" name="Text Box 29"/>
            <p:cNvSpPr txBox="1">
              <a:spLocks noChangeArrowheads="1"/>
            </p:cNvSpPr>
            <p:nvPr/>
          </p:nvSpPr>
          <p:spPr bwMode="auto">
            <a:xfrm>
              <a:off x="6072188" y="2201863"/>
              <a:ext cx="2357437" cy="3698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TW" altLang="en-US" sz="1800" b="1">
                  <a:ea typeface="新細明體" pitchFamily="18" charset="-120"/>
                </a:rPr>
                <a:t>點選後可直接觀賞</a:t>
              </a:r>
              <a:endParaRPr lang="zh-TW" altLang="en-AU" sz="1800" b="1">
                <a:ea typeface="新細明體" pitchFamily="18" charset="-12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文章呈現頁面（</a:t>
            </a:r>
            <a:r>
              <a:rPr lang="en-US" dirty="0" smtClean="0"/>
              <a:t>Article page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30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68610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14300" y="1454993"/>
            <a:ext cx="8958263" cy="5286375"/>
            <a:chOff x="114300" y="1214438"/>
            <a:chExt cx="8958263" cy="5286375"/>
          </a:xfrm>
        </p:grpSpPr>
        <p:pic>
          <p:nvPicPr>
            <p:cNvPr id="10" name="Picture 21"/>
            <p:cNvPicPr>
              <a:picLocks noChangeAspect="1" noChangeArrowheads="1"/>
            </p:cNvPicPr>
            <p:nvPr/>
          </p:nvPicPr>
          <p:blipFill>
            <a:blip r:embed="rId6" cstate="print"/>
            <a:srcRect t="17578" r="1855" b="6250"/>
            <a:stretch>
              <a:fillRect/>
            </a:stretch>
          </p:blipFill>
          <p:spPr bwMode="auto">
            <a:xfrm>
              <a:off x="114300" y="1285875"/>
              <a:ext cx="8958263" cy="5214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214313" y="3071813"/>
              <a:ext cx="2786062" cy="428625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6643688" y="1214438"/>
              <a:ext cx="2214562" cy="317009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AU" altLang="zh-TW" sz="1600" b="1" u="sng" dirty="0" smtClean="0">
                  <a:ea typeface="新細明體" pitchFamily="18" charset="-120"/>
                </a:rPr>
                <a:t>PDF</a:t>
              </a:r>
              <a:r>
                <a:rPr lang="zh-TW" altLang="en-US" sz="1600" b="1" u="sng" dirty="0" smtClean="0">
                  <a:ea typeface="新細明體" pitchFamily="18" charset="-120"/>
                </a:rPr>
                <a:t>：</a:t>
              </a:r>
              <a:r>
                <a:rPr lang="zh-TW" altLang="en-US" sz="1600" b="1" dirty="0" smtClean="0">
                  <a:ea typeface="新細明體" pitchFamily="18" charset="-120"/>
                </a:rPr>
                <a:t>下</a:t>
              </a:r>
              <a:r>
                <a:rPr lang="zh-TW" altLang="en-US" sz="1600" b="1" dirty="0">
                  <a:ea typeface="新細明體" pitchFamily="18" charset="-120"/>
                </a:rPr>
                <a:t>載全文</a:t>
              </a:r>
              <a:endParaRPr lang="zh-TW" altLang="en-AU" sz="1600" b="1" dirty="0">
                <a:ea typeface="新細明體" pitchFamily="18" charset="-120"/>
              </a:endParaRP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AU" altLang="zh-TW" sz="1600" b="1" u="sng" dirty="0">
                  <a:ea typeface="新細明體" pitchFamily="18" charset="-120"/>
                </a:rPr>
                <a:t>Export </a:t>
              </a:r>
              <a:r>
                <a:rPr lang="en-AU" altLang="zh-TW" sz="1600" b="1" u="sng" dirty="0" smtClean="0">
                  <a:ea typeface="新細明體" pitchFamily="18" charset="-120"/>
                </a:rPr>
                <a:t>Citation</a:t>
              </a:r>
              <a:r>
                <a:rPr lang="zh-TW" altLang="en-US" sz="1600" b="1" u="sng" dirty="0" smtClean="0">
                  <a:ea typeface="新細明體" pitchFamily="18" charset="-120"/>
                </a:rPr>
                <a:t>：</a:t>
              </a:r>
              <a:r>
                <a:rPr lang="en-AU" altLang="zh-TW" sz="1600" b="1" dirty="0" smtClean="0">
                  <a:ea typeface="新細明體" pitchFamily="18" charset="-120"/>
                </a:rPr>
                <a:t> </a:t>
              </a:r>
              <a:r>
                <a:rPr lang="en-AU" altLang="zh-TW" sz="1600" b="1" dirty="0">
                  <a:ea typeface="新細明體" pitchFamily="18" charset="-120"/>
                </a:rPr>
                <a:t/>
              </a:r>
              <a:br>
                <a:rPr lang="en-AU" altLang="zh-TW" sz="1600" b="1" dirty="0">
                  <a:ea typeface="新細明體" pitchFamily="18" charset="-120"/>
                </a:rPr>
              </a:br>
              <a:r>
                <a:rPr lang="zh-TW" altLang="en-US" sz="1600" b="1" dirty="0">
                  <a:ea typeface="新細明體" pitchFamily="18" charset="-120"/>
                </a:rPr>
                <a:t>  匯出書目資訊至</a:t>
              </a:r>
              <a:r>
                <a:rPr lang="en-US" altLang="zh-TW" sz="1600" b="1" dirty="0">
                  <a:ea typeface="新細明體" pitchFamily="18" charset="-120"/>
                </a:rPr>
                <a:t/>
              </a:r>
              <a:br>
                <a:rPr lang="en-US" altLang="zh-TW" sz="1600" b="1" dirty="0">
                  <a:ea typeface="新細明體" pitchFamily="18" charset="-120"/>
                </a:rPr>
              </a:br>
              <a:r>
                <a:rPr lang="zh-TW" altLang="en-US" sz="1600" b="1" dirty="0">
                  <a:ea typeface="新細明體" pitchFamily="18" charset="-120"/>
                </a:rPr>
                <a:t>  書目管理軟體</a:t>
              </a:r>
              <a:endParaRPr lang="en-US" altLang="zh-TW" sz="1600" b="1" dirty="0">
                <a:ea typeface="新細明體" pitchFamily="18" charset="-120"/>
              </a:endParaRP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AU" altLang="zh-TW" sz="1600" b="1" u="sng" dirty="0">
                  <a:ea typeface="新細明體" pitchFamily="18" charset="-120"/>
                </a:rPr>
                <a:t>E-mail </a:t>
              </a:r>
              <a:r>
                <a:rPr lang="en-AU" altLang="zh-TW" sz="1600" b="1" u="sng" dirty="0" smtClean="0">
                  <a:ea typeface="新細明體" pitchFamily="18" charset="-120"/>
                </a:rPr>
                <a:t>Article</a:t>
              </a:r>
              <a:r>
                <a:rPr lang="zh-TW" altLang="en-US" sz="1600" b="1" u="sng" dirty="0" smtClean="0">
                  <a:ea typeface="新細明體" pitchFamily="18" charset="-120"/>
                </a:rPr>
                <a:t>：</a:t>
              </a:r>
              <a:r>
                <a:rPr lang="en-AU" altLang="zh-TW" sz="1600" b="1" u="sng" dirty="0">
                  <a:ea typeface="新細明體" pitchFamily="18" charset="-120"/>
                </a:rPr>
                <a:t/>
              </a:r>
              <a:br>
                <a:rPr lang="en-AU" altLang="zh-TW" sz="1600" b="1" u="sng" dirty="0">
                  <a:ea typeface="新細明體" pitchFamily="18" charset="-120"/>
                </a:rPr>
              </a:br>
              <a:r>
                <a:rPr lang="en-AU" altLang="zh-TW" sz="1600" b="1" dirty="0">
                  <a:ea typeface="新細明體" pitchFamily="18" charset="-120"/>
                </a:rPr>
                <a:t>  </a:t>
              </a:r>
              <a:r>
                <a:rPr lang="zh-TW" altLang="en-US" sz="1600" b="1" dirty="0">
                  <a:ea typeface="新細明體" pitchFamily="18" charset="-120"/>
                </a:rPr>
                <a:t>可將書目資訊用</a:t>
              </a:r>
              <a:r>
                <a:rPr lang="en-US" altLang="zh-TW" sz="1600" b="1" dirty="0">
                  <a:ea typeface="新細明體" pitchFamily="18" charset="-120"/>
                </a:rPr>
                <a:t>E-</a:t>
              </a:r>
              <a:br>
                <a:rPr lang="en-US" altLang="zh-TW" sz="1600" b="1" dirty="0">
                  <a:ea typeface="新細明體" pitchFamily="18" charset="-120"/>
                </a:rPr>
              </a:br>
              <a:r>
                <a:rPr lang="en-US" altLang="zh-TW" sz="1600" b="1" dirty="0">
                  <a:ea typeface="新細明體" pitchFamily="18" charset="-120"/>
                </a:rPr>
                <a:t>  mail</a:t>
              </a:r>
              <a:r>
                <a:rPr lang="zh-TW" altLang="en-US" sz="1600" b="1" dirty="0">
                  <a:ea typeface="新細明體" pitchFamily="18" charset="-120"/>
                </a:rPr>
                <a:t>寄至指定信箱</a:t>
              </a:r>
              <a:endParaRPr lang="en-US" altLang="zh-TW" sz="1600" b="1" dirty="0">
                <a:ea typeface="新細明體" pitchFamily="18" charset="-120"/>
              </a:endParaRP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US" altLang="zh-TW" sz="1600" b="1" u="sng" dirty="0" smtClean="0">
                  <a:ea typeface="新細明體" pitchFamily="18" charset="-120"/>
                </a:rPr>
                <a:t>Highlight keywords</a:t>
              </a:r>
              <a:r>
                <a:rPr lang="zh-TW" altLang="en-US" sz="1600" b="1" u="sng" dirty="0" smtClean="0">
                  <a:ea typeface="新細明體" pitchFamily="18" charset="-120"/>
                </a:rPr>
                <a:t>：</a:t>
              </a:r>
              <a:r>
                <a:rPr lang="en-AU" altLang="zh-TW" sz="1600" b="1" u="sng" dirty="0" smtClean="0">
                  <a:ea typeface="新細明體" pitchFamily="18" charset="-120"/>
                </a:rPr>
                <a:t>  </a:t>
              </a:r>
              <a:r>
                <a:rPr lang="en-AU" altLang="zh-TW" sz="1600" b="1" u="sng" dirty="0">
                  <a:ea typeface="新細明體" pitchFamily="18" charset="-120"/>
                </a:rPr>
                <a:t/>
              </a:r>
              <a:br>
                <a:rPr lang="en-AU" altLang="zh-TW" sz="1600" b="1" u="sng" dirty="0">
                  <a:ea typeface="新細明體" pitchFamily="18" charset="-120"/>
                </a:rPr>
              </a:br>
              <a:r>
                <a:rPr lang="en-AU" altLang="zh-TW" sz="1600" b="1" dirty="0">
                  <a:ea typeface="新細明體" pitchFamily="18" charset="-120"/>
                </a:rPr>
                <a:t>  </a:t>
              </a:r>
              <a:r>
                <a:rPr lang="zh-TW" altLang="en-US" sz="1600" b="1" dirty="0">
                  <a:ea typeface="新細明體" pitchFamily="18" charset="-120"/>
                </a:rPr>
                <a:t>強調有被</a:t>
              </a:r>
              <a:r>
                <a:rPr lang="en-US" altLang="zh-TW" sz="1600" b="1" dirty="0" err="1">
                  <a:ea typeface="新細明體" pitchFamily="18" charset="-120"/>
                </a:rPr>
                <a:t>NextBio</a:t>
              </a:r>
              <a:r>
                <a:rPr lang="zh-TW" altLang="en-US" sz="1600" b="1" dirty="0">
                  <a:ea typeface="新細明體" pitchFamily="18" charset="-120"/>
                </a:rPr>
                <a:t>、</a:t>
              </a:r>
              <a:r>
                <a:rPr lang="en-US" altLang="zh-TW" sz="1600" b="1" dirty="0">
                  <a:ea typeface="新細明體" pitchFamily="18" charset="-120"/>
                </a:rPr>
                <a:t/>
              </a:r>
              <a:br>
                <a:rPr lang="en-US" altLang="zh-TW" sz="1600" b="1" dirty="0">
                  <a:ea typeface="新細明體" pitchFamily="18" charset="-120"/>
                </a:rPr>
              </a:br>
              <a:r>
                <a:rPr lang="en-US" altLang="zh-TW" sz="1600" b="1" dirty="0">
                  <a:ea typeface="新細明體" pitchFamily="18" charset="-120"/>
                </a:rPr>
                <a:t>  Reflect</a:t>
              </a:r>
              <a:r>
                <a:rPr lang="zh-TW" altLang="en-US" sz="1600" b="1" dirty="0">
                  <a:ea typeface="新細明體" pitchFamily="18" charset="-120"/>
                </a:rPr>
                <a:t>所整合的關鍵</a:t>
              </a:r>
              <a:r>
                <a:rPr lang="en-US" altLang="zh-TW" sz="1600" b="1" dirty="0">
                  <a:ea typeface="新細明體" pitchFamily="18" charset="-120"/>
                </a:rPr>
                <a:t/>
              </a:r>
              <a:br>
                <a:rPr lang="en-US" altLang="zh-TW" sz="1600" b="1" dirty="0">
                  <a:ea typeface="新細明體" pitchFamily="18" charset="-120"/>
                </a:rPr>
              </a:br>
              <a:r>
                <a:rPr lang="en-US" altLang="zh-TW" sz="1600" b="1" dirty="0">
                  <a:ea typeface="新細明體" pitchFamily="18" charset="-120"/>
                </a:rPr>
                <a:t>  </a:t>
              </a:r>
              <a:r>
                <a:rPr lang="zh-TW" altLang="en-US" sz="1600" b="1" dirty="0">
                  <a:ea typeface="新細明體" pitchFamily="18" charset="-120"/>
                </a:rPr>
                <a:t>字內容</a:t>
              </a: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214313" y="2786063"/>
              <a:ext cx="2786062" cy="214312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214313" y="2500313"/>
              <a:ext cx="3571875" cy="214312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6000750" y="3071813"/>
              <a:ext cx="428625" cy="357187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4918075" y="3643313"/>
              <a:ext cx="1511300" cy="285750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785813" y="3702050"/>
              <a:ext cx="2571750" cy="3698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1800" b="1" dirty="0">
                  <a:ea typeface="新細明體" pitchFamily="18" charset="-120"/>
                </a:rPr>
                <a:t>文章所刊登的期刊資訊</a:t>
              </a:r>
              <a:endParaRPr lang="zh-TW" altLang="en-AU" sz="1800" b="1" dirty="0">
                <a:ea typeface="新細明體" pitchFamily="18" charset="-120"/>
              </a:endParaRPr>
            </a:p>
          </p:txBody>
        </p:sp>
        <p:cxnSp>
          <p:nvCxnSpPr>
            <p:cNvPr id="19" name="直線單箭頭接點 16"/>
            <p:cNvCxnSpPr>
              <a:cxnSpLocks noChangeShapeType="1"/>
            </p:cNvCxnSpPr>
            <p:nvPr/>
          </p:nvCxnSpPr>
          <p:spPr bwMode="auto">
            <a:xfrm rot="10800000">
              <a:off x="3857625" y="2570163"/>
              <a:ext cx="2643188" cy="1587"/>
            </a:xfrm>
            <a:prstGeom prst="straightConnector1">
              <a:avLst/>
            </a:prstGeom>
            <a:noFill/>
            <a:ln w="19050" algn="ctr">
              <a:solidFill>
                <a:srgbClr val="FF7517"/>
              </a:solidFill>
              <a:round/>
              <a:headEnd/>
              <a:tailEnd type="arrow" w="med" len="med"/>
            </a:ln>
          </p:spPr>
        </p:cxnSp>
        <p:cxnSp>
          <p:nvCxnSpPr>
            <p:cNvPr id="20" name="直線單箭頭接點 17"/>
            <p:cNvCxnSpPr>
              <a:cxnSpLocks noChangeShapeType="1"/>
            </p:cNvCxnSpPr>
            <p:nvPr/>
          </p:nvCxnSpPr>
          <p:spPr bwMode="auto">
            <a:xfrm rot="5400000">
              <a:off x="2071688" y="3571875"/>
              <a:ext cx="285750" cy="0"/>
            </a:xfrm>
            <a:prstGeom prst="straightConnector1">
              <a:avLst/>
            </a:prstGeom>
            <a:noFill/>
            <a:ln w="19050" algn="ctr">
              <a:solidFill>
                <a:srgbClr val="FF7517"/>
              </a:solidFill>
              <a:round/>
              <a:headEnd/>
              <a:tailEnd type="arrow" w="med" len="med"/>
            </a:ln>
          </p:spPr>
        </p:cxnSp>
        <p:cxnSp>
          <p:nvCxnSpPr>
            <p:cNvPr id="21" name="直線單箭頭接點 21"/>
            <p:cNvCxnSpPr>
              <a:cxnSpLocks noChangeShapeType="1"/>
            </p:cNvCxnSpPr>
            <p:nvPr/>
          </p:nvCxnSpPr>
          <p:spPr bwMode="auto">
            <a:xfrm rot="10800000">
              <a:off x="3000375" y="2857500"/>
              <a:ext cx="500063" cy="1588"/>
            </a:xfrm>
            <a:prstGeom prst="straightConnector1">
              <a:avLst/>
            </a:prstGeom>
            <a:noFill/>
            <a:ln w="19050" algn="ctr">
              <a:solidFill>
                <a:srgbClr val="FF7517"/>
              </a:solidFill>
              <a:round/>
              <a:headEnd/>
              <a:tailEnd type="arrow" w="med" len="med"/>
            </a:ln>
          </p:spPr>
        </p:cxnSp>
        <p:sp>
          <p:nvSpPr>
            <p:cNvPr id="22" name="Text Box 5"/>
            <p:cNvSpPr txBox="1">
              <a:spLocks noChangeArrowheads="1"/>
            </p:cNvSpPr>
            <p:nvPr/>
          </p:nvSpPr>
          <p:spPr bwMode="auto">
            <a:xfrm>
              <a:off x="3000375" y="4286250"/>
              <a:ext cx="1860550" cy="18158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AU" altLang="zh-TW" sz="1600" b="1" u="sng" dirty="0" smtClean="0">
                  <a:ea typeface="新細明體" pitchFamily="18" charset="-120"/>
                </a:rPr>
                <a:t>Article</a:t>
              </a:r>
              <a:r>
                <a:rPr lang="zh-TW" altLang="en-US" sz="1600" b="1" u="sng" dirty="0" smtClean="0">
                  <a:ea typeface="新細明體" pitchFamily="18" charset="-120"/>
                </a:rPr>
                <a:t>：</a:t>
              </a:r>
              <a:r>
                <a:rPr lang="zh-TW" altLang="en-US" sz="1600" b="1" dirty="0" smtClean="0">
                  <a:ea typeface="新細明體" pitchFamily="18" charset="-120"/>
                </a:rPr>
                <a:t>文</a:t>
              </a:r>
              <a:r>
                <a:rPr lang="zh-TW" altLang="en-US" sz="1600" b="1" dirty="0">
                  <a:ea typeface="新細明體" pitchFamily="18" charset="-120"/>
                </a:rPr>
                <a:t>章摘</a:t>
              </a:r>
              <a:r>
                <a:rPr lang="zh-TW" altLang="en-US" sz="1600" b="1" dirty="0" smtClean="0">
                  <a:ea typeface="新細明體" pitchFamily="18" charset="-120"/>
                </a:rPr>
                <a:t>要及</a:t>
              </a:r>
              <a:r>
                <a:rPr lang="zh-TW" altLang="en-US" sz="1600" b="1" dirty="0">
                  <a:ea typeface="新細明體" pitchFamily="18" charset="-120"/>
                </a:rPr>
                <a:t>作者等資訊</a:t>
              </a:r>
              <a:endParaRPr lang="zh-TW" altLang="en-AU" sz="1600" b="1" dirty="0">
                <a:ea typeface="新細明體" pitchFamily="18" charset="-120"/>
              </a:endParaRP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AU" altLang="zh-TW" sz="1600" b="1" u="sng" dirty="0" smtClean="0">
                  <a:ea typeface="新細明體" pitchFamily="18" charset="-120"/>
                </a:rPr>
                <a:t>Figures/Tables</a:t>
              </a:r>
              <a:r>
                <a:rPr lang="zh-TW" altLang="en-US" sz="1600" b="1" u="sng" dirty="0" smtClean="0">
                  <a:ea typeface="新細明體" pitchFamily="18" charset="-120"/>
                </a:rPr>
                <a:t>：</a:t>
              </a:r>
              <a:r>
                <a:rPr lang="en-AU" altLang="zh-TW" sz="1600" b="1" dirty="0" smtClean="0">
                  <a:ea typeface="新細明體" pitchFamily="18" charset="-120"/>
                </a:rPr>
                <a:t> </a:t>
              </a:r>
              <a:r>
                <a:rPr lang="en-AU" altLang="zh-TW" sz="1600" b="1" dirty="0">
                  <a:ea typeface="新細明體" pitchFamily="18" charset="-120"/>
                </a:rPr>
                <a:t/>
              </a:r>
              <a:br>
                <a:rPr lang="en-AU" altLang="zh-TW" sz="1600" b="1" dirty="0">
                  <a:ea typeface="新細明體" pitchFamily="18" charset="-120"/>
                </a:rPr>
              </a:br>
              <a:r>
                <a:rPr lang="zh-TW" altLang="en-US" sz="1600" b="1" dirty="0">
                  <a:ea typeface="新細明體" pitchFamily="18" charset="-120"/>
                </a:rPr>
                <a:t>  圖表和表格集錦</a:t>
              </a:r>
              <a:endParaRPr lang="en-US" altLang="zh-TW" sz="1600" b="1" dirty="0">
                <a:ea typeface="新細明體" pitchFamily="18" charset="-120"/>
              </a:endParaRP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AU" altLang="zh-TW" sz="1600" b="1" u="sng" dirty="0" smtClean="0">
                  <a:ea typeface="新細明體" pitchFamily="18" charset="-120"/>
                </a:rPr>
                <a:t>Reference</a:t>
              </a:r>
              <a:r>
                <a:rPr lang="zh-TW" altLang="en-US" sz="1600" b="1" u="sng" dirty="0" smtClean="0">
                  <a:ea typeface="新細明體" pitchFamily="18" charset="-120"/>
                </a:rPr>
                <a:t>：</a:t>
              </a:r>
              <a:r>
                <a:rPr lang="zh-TW" altLang="en-US" sz="1600" b="1" dirty="0" smtClean="0">
                  <a:ea typeface="新細明體" pitchFamily="18" charset="-120"/>
                </a:rPr>
                <a:t>參</a:t>
              </a:r>
              <a:r>
                <a:rPr lang="zh-TW" altLang="en-US" sz="1600" b="1" dirty="0">
                  <a:ea typeface="新細明體" pitchFamily="18" charset="-120"/>
                </a:rPr>
                <a:t>考</a:t>
              </a:r>
              <a:r>
                <a:rPr lang="zh-TW" altLang="en-US" sz="1600" b="1" dirty="0" smtClean="0">
                  <a:ea typeface="新細明體" pitchFamily="18" charset="-120"/>
                </a:rPr>
                <a:t>文章</a:t>
              </a:r>
              <a:r>
                <a:rPr lang="zh-TW" altLang="en-US" sz="1600" b="1" dirty="0">
                  <a:ea typeface="新細明體" pitchFamily="18" charset="-120"/>
                </a:rPr>
                <a:t>書目資訊</a:t>
              </a:r>
            </a:p>
          </p:txBody>
        </p:sp>
        <p:cxnSp>
          <p:nvCxnSpPr>
            <p:cNvPr id="23" name="直線接點 27"/>
            <p:cNvCxnSpPr>
              <a:cxnSpLocks noChangeShapeType="1"/>
            </p:cNvCxnSpPr>
            <p:nvPr/>
          </p:nvCxnSpPr>
          <p:spPr bwMode="auto">
            <a:xfrm rot="5400000">
              <a:off x="2785269" y="3571081"/>
              <a:ext cx="1428750" cy="1588"/>
            </a:xfrm>
            <a:prstGeom prst="line">
              <a:avLst/>
            </a:prstGeom>
            <a:noFill/>
            <a:ln w="19050" algn="ctr">
              <a:solidFill>
                <a:srgbClr val="FF7517"/>
              </a:solidFill>
              <a:round/>
              <a:headEnd/>
              <a:tailEnd/>
            </a:ln>
          </p:spPr>
        </p:cxnSp>
        <p:cxnSp>
          <p:nvCxnSpPr>
            <p:cNvPr id="24" name="直線單箭頭接點 28"/>
            <p:cNvCxnSpPr>
              <a:cxnSpLocks noChangeShapeType="1"/>
            </p:cNvCxnSpPr>
            <p:nvPr/>
          </p:nvCxnSpPr>
          <p:spPr bwMode="auto">
            <a:xfrm rot="5400000">
              <a:off x="5322094" y="4321969"/>
              <a:ext cx="787400" cy="1588"/>
            </a:xfrm>
            <a:prstGeom prst="straightConnector1">
              <a:avLst/>
            </a:prstGeom>
            <a:noFill/>
            <a:ln w="19050" algn="ctr">
              <a:solidFill>
                <a:srgbClr val="FF7517"/>
              </a:solidFill>
              <a:round/>
              <a:headEnd/>
              <a:tailEnd type="arrow" w="med" len="med"/>
            </a:ln>
          </p:spPr>
        </p:cxnSp>
        <p:sp>
          <p:nvSpPr>
            <p:cNvPr id="25" name="Text Box 12"/>
            <p:cNvSpPr txBox="1">
              <a:spLocks noChangeArrowheads="1"/>
            </p:cNvSpPr>
            <p:nvPr/>
          </p:nvSpPr>
          <p:spPr bwMode="auto">
            <a:xfrm>
              <a:off x="5072062" y="4783138"/>
              <a:ext cx="2740297" cy="64611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US" sz="1800" b="1" dirty="0">
                  <a:ea typeface="新細明體" pitchFamily="18" charset="-120"/>
                </a:rPr>
                <a:t>此篇文章於</a:t>
              </a:r>
              <a:r>
                <a:rPr lang="en-US" altLang="zh-TW" sz="1800" b="1" dirty="0">
                  <a:ea typeface="新細明體" pitchFamily="18" charset="-120"/>
                </a:rPr>
                <a:t>Scopus</a:t>
              </a:r>
              <a:r>
                <a:rPr lang="zh-TW" altLang="en-US" sz="1800" b="1" dirty="0">
                  <a:ea typeface="新細明體" pitchFamily="18" charset="-120"/>
                </a:rPr>
                <a:t>所收錄資源中的被引用情形</a:t>
              </a:r>
              <a:endParaRPr lang="zh-TW" altLang="en-AU" sz="1800" b="1" dirty="0">
                <a:ea typeface="新細明體" pitchFamily="18" charset="-120"/>
              </a:endParaRPr>
            </a:p>
          </p:txBody>
        </p:sp>
        <p:cxnSp>
          <p:nvCxnSpPr>
            <p:cNvPr id="26" name="直線單箭頭接點 31"/>
            <p:cNvCxnSpPr>
              <a:cxnSpLocks noChangeShapeType="1"/>
            </p:cNvCxnSpPr>
            <p:nvPr/>
          </p:nvCxnSpPr>
          <p:spPr bwMode="auto">
            <a:xfrm rot="5400000" flipH="1" flipV="1">
              <a:off x="4714875" y="2571750"/>
              <a:ext cx="857250" cy="0"/>
            </a:xfrm>
            <a:prstGeom prst="straightConnector1">
              <a:avLst/>
            </a:prstGeom>
            <a:noFill/>
            <a:ln w="19050" algn="ctr">
              <a:solidFill>
                <a:srgbClr val="FF7517"/>
              </a:solidFill>
              <a:round/>
              <a:headEnd/>
              <a:tailEnd type="arrow" w="med" len="med"/>
            </a:ln>
          </p:spPr>
        </p:cxnSp>
        <p:sp>
          <p:nvSpPr>
            <p:cNvPr id="27" name="Text Box 12"/>
            <p:cNvSpPr txBox="1">
              <a:spLocks noChangeArrowheads="1"/>
            </p:cNvSpPr>
            <p:nvPr/>
          </p:nvSpPr>
          <p:spPr bwMode="auto">
            <a:xfrm>
              <a:off x="3643313" y="3071813"/>
              <a:ext cx="2286000" cy="3698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1800" b="1" dirty="0">
                  <a:ea typeface="新細明體" pitchFamily="18" charset="-120"/>
                </a:rPr>
                <a:t>僅顯示左下文章區塊</a:t>
              </a:r>
              <a:endParaRPr lang="zh-TW" altLang="en-AU" sz="1800" b="1" dirty="0">
                <a:ea typeface="新細明體" pitchFamily="18" charset="-12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化學文獻：化學分子結構（</a:t>
            </a:r>
            <a:r>
              <a:rPr lang="en-US" altLang="zh-TW" dirty="0" smtClean="0"/>
              <a:t>Reflect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31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69634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9" name="圖片 5" descr="5-2-2.JPG"/>
          <p:cNvPicPr>
            <a:picLocks noChangeAspect="1"/>
          </p:cNvPicPr>
          <p:nvPr/>
        </p:nvPicPr>
        <p:blipFill>
          <a:blip r:embed="rId6" cstate="print"/>
          <a:srcRect r="35651"/>
          <a:stretch>
            <a:fillRect/>
          </a:stretch>
        </p:blipFill>
        <p:spPr bwMode="auto">
          <a:xfrm>
            <a:off x="5376863" y="3214688"/>
            <a:ext cx="3481387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內容版面配置區 4" descr="5-1-2.JPG"/>
          <p:cNvPicPr>
            <a:picLocks noGrp="1" noChangeAspect="1"/>
          </p:cNvPicPr>
          <p:nvPr>
            <p:ph idx="1"/>
          </p:nvPr>
        </p:nvPicPr>
        <p:blipFill>
          <a:blip r:embed="rId7" cstate="print"/>
          <a:srcRect r="35312"/>
          <a:stretch>
            <a:fillRect/>
          </a:stretch>
        </p:blipFill>
        <p:spPr>
          <a:xfrm>
            <a:off x="142875" y="1235075"/>
            <a:ext cx="4929188" cy="4408488"/>
          </a:xfrm>
        </p:spPr>
      </p:pic>
      <p:sp>
        <p:nvSpPr>
          <p:cNvPr id="11" name="向右箭號 6"/>
          <p:cNvSpPr>
            <a:spLocks noChangeArrowheads="1"/>
          </p:cNvSpPr>
          <p:nvPr/>
        </p:nvSpPr>
        <p:spPr bwMode="auto">
          <a:xfrm>
            <a:off x="4786313" y="4786313"/>
            <a:ext cx="785812" cy="500062"/>
          </a:xfrm>
          <a:prstGeom prst="rightArrow">
            <a:avLst>
              <a:gd name="adj1" fmla="val 50000"/>
              <a:gd name="adj2" fmla="val 50002"/>
            </a:avLst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343495" y="3225750"/>
            <a:ext cx="2500313" cy="92333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dirty="0">
                <a:ea typeface="新細明體" pitchFamily="18" charset="-120"/>
              </a:rPr>
              <a:t>選擇</a:t>
            </a:r>
            <a:r>
              <a:rPr lang="en-US" altLang="zh-TW" dirty="0">
                <a:ea typeface="新細明體" pitchFamily="18" charset="-120"/>
              </a:rPr>
              <a:t>Reflect </a:t>
            </a:r>
            <a:r>
              <a:rPr lang="zh-TW" altLang="en-US" dirty="0">
                <a:ea typeface="新細明體" pitchFamily="18" charset="-120"/>
              </a:rPr>
              <a:t>功能可重點劃記蛋白質、化學關鍵</a:t>
            </a:r>
            <a:r>
              <a:rPr lang="zh-TW" altLang="en-US" dirty="0" smtClean="0">
                <a:ea typeface="新細明體" pitchFamily="18" charset="-120"/>
              </a:rPr>
              <a:t>字（以</a:t>
            </a:r>
            <a:r>
              <a:rPr lang="zh-TW" altLang="en-US" dirty="0">
                <a:ea typeface="新細明體" pitchFamily="18" charset="-120"/>
              </a:rPr>
              <a:t>藍色顯</a:t>
            </a:r>
            <a:r>
              <a:rPr lang="zh-TW" altLang="en-US" dirty="0" smtClean="0">
                <a:ea typeface="新細明體" pitchFamily="18" charset="-120"/>
              </a:rPr>
              <a:t>示）</a:t>
            </a:r>
            <a:endParaRPr lang="zh-TW" altLang="en-US" dirty="0">
              <a:ea typeface="新細明體" pitchFamily="18" charset="-120"/>
            </a:endParaRPr>
          </a:p>
        </p:txBody>
      </p:sp>
      <p:cxnSp>
        <p:nvCxnSpPr>
          <p:cNvPr id="14" name="直線單箭頭接點 21"/>
          <p:cNvCxnSpPr>
            <a:cxnSpLocks noChangeShapeType="1"/>
          </p:cNvCxnSpPr>
          <p:nvPr/>
        </p:nvCxnSpPr>
        <p:spPr bwMode="auto">
          <a:xfrm rot="10800000">
            <a:off x="2843809" y="3570288"/>
            <a:ext cx="500062" cy="1587"/>
          </a:xfrm>
          <a:prstGeom prst="straightConnector1">
            <a:avLst/>
          </a:prstGeom>
          <a:noFill/>
          <a:ln w="28575" algn="ctr">
            <a:solidFill>
              <a:srgbClr val="FF7517"/>
            </a:solidFill>
            <a:round/>
            <a:headEnd/>
            <a:tailEnd type="arrow" w="med" len="med"/>
          </a:ln>
        </p:spPr>
      </p:cxn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6072188" y="3300413"/>
            <a:ext cx="2500312" cy="120015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>
                <a:ea typeface="新細明體" pitchFamily="18" charset="-120"/>
              </a:rPr>
              <a:t>快速點擊後：以彈出視窗顯示化學分子結構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生醫文獻：關鍵字串聯多元平台（</a:t>
            </a:r>
            <a:r>
              <a:rPr lang="en-US" altLang="zh-TW" dirty="0" err="1" smtClean="0"/>
              <a:t>NextBio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32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70658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07504" y="1460326"/>
            <a:ext cx="8959850" cy="5353050"/>
            <a:chOff x="184150" y="1214438"/>
            <a:chExt cx="8959850" cy="5353050"/>
          </a:xfrm>
        </p:grpSpPr>
        <p:pic>
          <p:nvPicPr>
            <p:cNvPr id="10" name="Picture 21"/>
            <p:cNvPicPr>
              <a:picLocks noChangeAspect="1" noChangeArrowheads="1"/>
            </p:cNvPicPr>
            <p:nvPr/>
          </p:nvPicPr>
          <p:blipFill>
            <a:blip r:embed="rId6" cstate="print"/>
            <a:srcRect t="17578" r="1855" b="6250"/>
            <a:stretch>
              <a:fillRect/>
            </a:stretch>
          </p:blipFill>
          <p:spPr bwMode="auto">
            <a:xfrm>
              <a:off x="184150" y="1214438"/>
              <a:ext cx="8959850" cy="5214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3952875" y="2857500"/>
              <a:ext cx="1905000" cy="64633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dirty="0">
                  <a:ea typeface="新細明體" pitchFamily="18" charset="-120"/>
                </a:rPr>
                <a:t>生醫文章串</a:t>
              </a:r>
              <a:r>
                <a:rPr lang="zh-TW" altLang="en-US" dirty="0" smtClean="0">
                  <a:ea typeface="新細明體" pitchFamily="18" charset="-120"/>
                </a:rPr>
                <a:t>聯：</a:t>
              </a:r>
              <a:r>
                <a:rPr lang="en-US" altLang="zh-TW" dirty="0" err="1" smtClean="0">
                  <a:ea typeface="新細明體" pitchFamily="18" charset="-120"/>
                </a:rPr>
                <a:t>NextBio</a:t>
              </a:r>
              <a:r>
                <a:rPr lang="en-US" altLang="zh-TW" dirty="0" smtClean="0">
                  <a:ea typeface="新細明體" pitchFamily="18" charset="-120"/>
                </a:rPr>
                <a:t> </a:t>
              </a:r>
              <a:r>
                <a:rPr lang="zh-TW" altLang="en-US" dirty="0">
                  <a:ea typeface="新細明體" pitchFamily="18" charset="-120"/>
                </a:rPr>
                <a:t>新功能</a:t>
              </a:r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>
              <a:off x="5976938" y="3357563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Box 16"/>
            <p:cNvSpPr txBox="1">
              <a:spLocks noChangeArrowheads="1"/>
            </p:cNvSpPr>
            <p:nvPr/>
          </p:nvSpPr>
          <p:spPr bwMode="auto">
            <a:xfrm>
              <a:off x="7429500" y="3286125"/>
              <a:ext cx="1643063" cy="3079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1400" b="1" dirty="0">
                  <a:ea typeface="新細明體" pitchFamily="18" charset="-120"/>
                </a:rPr>
                <a:t>點入一關鍵字群組</a:t>
              </a:r>
            </a:p>
          </p:txBody>
        </p:sp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6500813" y="2357438"/>
              <a:ext cx="2643187" cy="4143375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214313" y="5643563"/>
              <a:ext cx="7143750" cy="9239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US" sz="1800" b="1" dirty="0" smtClean="0">
                  <a:ea typeface="新細明體" pitchFamily="18" charset="-120"/>
                </a:rPr>
                <a:t>註：</a:t>
              </a:r>
              <a:r>
                <a:rPr lang="zh-TW" altLang="en-US" sz="1800" dirty="0" smtClean="0">
                  <a:ea typeface="新細明體" pitchFamily="18" charset="-120"/>
                </a:rPr>
                <a:t>透過</a:t>
              </a:r>
              <a:r>
                <a:rPr lang="en-US" altLang="zh-TW" sz="1800" dirty="0" err="1" smtClean="0"/>
                <a:t>NexiBio</a:t>
              </a:r>
              <a:r>
                <a:rPr lang="zh-TW" altLang="en-US" sz="1800" dirty="0" smtClean="0">
                  <a:ea typeface="新細明體" pitchFamily="18" charset="-120"/>
                </a:rPr>
                <a:t>關</a:t>
              </a:r>
              <a:r>
                <a:rPr lang="zh-TW" altLang="en-US" sz="1800" dirty="0">
                  <a:ea typeface="新細明體" pitchFamily="18" charset="-120"/>
                </a:rPr>
                <a:t>鍵字串聯機</a:t>
              </a:r>
              <a:r>
                <a:rPr lang="zh-TW" altLang="en-US" sz="1800" dirty="0" smtClean="0">
                  <a:ea typeface="新細明體" pitchFamily="18" charset="-120"/>
                </a:rPr>
                <a:t>制，撈</a:t>
              </a:r>
              <a:r>
                <a:rPr lang="zh-TW" altLang="en-US" sz="1800" dirty="0">
                  <a:ea typeface="新細明體" pitchFamily="18" charset="-120"/>
                </a:rPr>
                <a:t>出封存在公共或專用資料中的資</a:t>
              </a:r>
              <a:r>
                <a:rPr lang="zh-TW" altLang="en-US" sz="1800" dirty="0" smtClean="0">
                  <a:ea typeface="新細明體" pitchFamily="18" charset="-120"/>
                </a:rPr>
                <a:t>訊，同</a:t>
              </a:r>
              <a:r>
                <a:rPr lang="zh-TW" altLang="en-US" sz="1800" dirty="0">
                  <a:ea typeface="新細明體" pitchFamily="18" charset="-120"/>
                </a:rPr>
                <a:t>步可看到其它平台的研究資料來源。</a:t>
              </a:r>
              <a:r>
                <a:rPr lang="zh-TW" altLang="en-US" sz="1800" dirty="0" smtClean="0">
                  <a:ea typeface="新細明體" pitchFamily="18" charset="-120"/>
                </a:rPr>
                <a:t>如</a:t>
              </a:r>
              <a:r>
                <a:rPr lang="en-US" altLang="zh-TW" sz="1800" dirty="0" err="1" smtClean="0"/>
                <a:t>PubMed</a:t>
              </a:r>
              <a:r>
                <a:rPr lang="zh-TW" altLang="en-US" sz="1800" dirty="0" smtClean="0"/>
                <a:t>、</a:t>
              </a:r>
              <a:r>
                <a:rPr lang="en-US" altLang="zh-TW" sz="1800" dirty="0" smtClean="0"/>
                <a:t>Clinical Trials</a:t>
              </a:r>
              <a:r>
                <a:rPr lang="zh-TW" altLang="en-US" sz="1800" dirty="0" smtClean="0"/>
                <a:t>、</a:t>
              </a:r>
              <a:r>
                <a:rPr lang="en-US" altLang="zh-TW" sz="1800" dirty="0" smtClean="0"/>
                <a:t>Experimental </a:t>
              </a:r>
              <a:r>
                <a:rPr lang="en-US" altLang="zh-TW" sz="1800" dirty="0"/>
                <a:t>Data </a:t>
              </a:r>
              <a:r>
                <a:rPr lang="en-US" altLang="zh-TW" sz="1800" dirty="0" smtClean="0"/>
                <a:t>Correlations</a:t>
              </a:r>
              <a:r>
                <a:rPr lang="zh-TW" altLang="en-US" sz="1800" dirty="0" smtClean="0"/>
                <a:t>和</a:t>
              </a:r>
              <a:r>
                <a:rPr lang="en-US" altLang="zh-TW" sz="1800" dirty="0" smtClean="0"/>
                <a:t>News Articles</a:t>
              </a:r>
              <a:endParaRPr lang="en-US" altLang="zh-TW" sz="1800" dirty="0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33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71682" name="think-cell Slide" r:id="rId4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38100" y="0"/>
            <a:ext cx="8963025" cy="6450013"/>
            <a:chOff x="38100" y="0"/>
            <a:chExt cx="8963025" cy="6450013"/>
          </a:xfrm>
        </p:grpSpPr>
        <p:sp>
          <p:nvSpPr>
            <p:cNvPr id="33" name="Text Box 15"/>
            <p:cNvSpPr txBox="1">
              <a:spLocks noChangeArrowheads="1"/>
            </p:cNvSpPr>
            <p:nvPr/>
          </p:nvSpPr>
          <p:spPr bwMode="auto">
            <a:xfrm>
              <a:off x="1892300" y="6083300"/>
              <a:ext cx="23622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800" dirty="0">
                  <a:ea typeface="新細明體" pitchFamily="18" charset="-120"/>
                </a:rPr>
                <a:t>相關研究作者</a:t>
              </a:r>
              <a:r>
                <a:rPr lang="en-US" altLang="zh-TW" sz="1800" dirty="0">
                  <a:ea typeface="新細明體" pitchFamily="18" charset="-120"/>
                </a:rPr>
                <a:t>/ </a:t>
              </a:r>
              <a:r>
                <a:rPr lang="zh-TW" altLang="en-US" sz="1800" dirty="0">
                  <a:ea typeface="新細明體" pitchFamily="18" charset="-120"/>
                </a:rPr>
                <a:t>機構</a:t>
              </a:r>
            </a:p>
          </p:txBody>
        </p:sp>
        <p:grpSp>
          <p:nvGrpSpPr>
            <p:cNvPr id="34" name="Group 16"/>
            <p:cNvGrpSpPr/>
            <p:nvPr/>
          </p:nvGrpSpPr>
          <p:grpSpPr>
            <a:xfrm>
              <a:off x="38100" y="0"/>
              <a:ext cx="8963025" cy="6400800"/>
              <a:chOff x="38100" y="0"/>
              <a:chExt cx="8963025" cy="6400800"/>
            </a:xfrm>
          </p:grpSpPr>
          <p:pic>
            <p:nvPicPr>
              <p:cNvPr id="35" name="Picture 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 l="14249" t="27596" r="3000" b="28796"/>
              <a:stretch>
                <a:fillRect/>
              </a:stretch>
            </p:blipFill>
            <p:spPr bwMode="auto">
              <a:xfrm>
                <a:off x="1879600" y="3860800"/>
                <a:ext cx="6985000" cy="22923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6" name="Group 15"/>
              <p:cNvGrpSpPr/>
              <p:nvPr/>
            </p:nvGrpSpPr>
            <p:grpSpPr>
              <a:xfrm>
                <a:off x="38100" y="0"/>
                <a:ext cx="8963025" cy="6400800"/>
                <a:chOff x="38100" y="0"/>
                <a:chExt cx="8963025" cy="6400800"/>
              </a:xfrm>
            </p:grpSpPr>
            <p:pic>
              <p:nvPicPr>
                <p:cNvPr id="37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 t="14398" r="1500" b="9599"/>
                <a:stretch>
                  <a:fillRect/>
                </a:stretch>
              </p:blipFill>
              <p:spPr bwMode="auto">
                <a:xfrm>
                  <a:off x="723900" y="0"/>
                  <a:ext cx="8174038" cy="394176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>
                  <a:outerShdw dist="17961" dir="2700000" algn="ctr" rotWithShape="0">
                    <a:schemeClr val="tx1"/>
                  </a:outerShdw>
                </a:effectLst>
              </p:spPr>
            </p:pic>
            <p:pic>
              <p:nvPicPr>
                <p:cNvPr id="38" name="Picture 6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 l="17998" t="17998" r="60742" b="44394"/>
                <a:stretch>
                  <a:fillRect/>
                </a:stretch>
              </p:blipFill>
              <p:spPr bwMode="auto">
                <a:xfrm>
                  <a:off x="38100" y="3048000"/>
                  <a:ext cx="1833563" cy="2028825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</p:pic>
            <p:sp>
              <p:nvSpPr>
                <p:cNvPr id="39" name="Line 7"/>
                <p:cNvSpPr>
                  <a:spLocks noChangeShapeType="1"/>
                </p:cNvSpPr>
                <p:nvPr/>
              </p:nvSpPr>
              <p:spPr bwMode="auto">
                <a:xfrm flipH="1">
                  <a:off x="1619672" y="2636912"/>
                  <a:ext cx="288032" cy="36004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0" name="Rectangle 8"/>
                <p:cNvSpPr>
                  <a:spLocks noChangeArrowheads="1"/>
                </p:cNvSpPr>
                <p:nvPr/>
              </p:nvSpPr>
              <p:spPr bwMode="auto">
                <a:xfrm>
                  <a:off x="4140200" y="1752600"/>
                  <a:ext cx="4800600" cy="34290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zh-TW"/>
                </a:p>
              </p:txBody>
            </p:sp>
            <p:sp>
              <p:nvSpPr>
                <p:cNvPr id="41" name="Rectangle 9"/>
                <p:cNvSpPr>
                  <a:spLocks noChangeArrowheads="1"/>
                </p:cNvSpPr>
                <p:nvPr/>
              </p:nvSpPr>
              <p:spPr bwMode="auto">
                <a:xfrm>
                  <a:off x="1955800" y="2133600"/>
                  <a:ext cx="2120900" cy="4267200"/>
                </a:xfrm>
                <a:prstGeom prst="rect">
                  <a:avLst/>
                </a:prstGeom>
                <a:noFill/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zh-TW"/>
                </a:p>
              </p:txBody>
            </p:sp>
            <p:sp>
              <p:nvSpPr>
                <p:cNvPr id="42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143375" y="5334000"/>
                  <a:ext cx="4857750" cy="92551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l">
                    <a:spcBef>
                      <a:spcPct val="50000"/>
                    </a:spcBef>
                  </a:pPr>
                  <a:r>
                    <a:rPr lang="zh-TW" altLang="en-US" sz="1800" dirty="0">
                      <a:ea typeface="新細明體" pitchFamily="18" charset="-120"/>
                    </a:rPr>
                    <a:t>串聯至多元資料庫平台</a:t>
                  </a:r>
                  <a:r>
                    <a:rPr lang="zh-TW" altLang="en-US" sz="1800" dirty="0"/>
                    <a:t>如 </a:t>
                  </a:r>
                  <a:r>
                    <a:rPr lang="en-US" altLang="zh-TW" sz="1800" dirty="0" err="1"/>
                    <a:t>PubMed</a:t>
                  </a:r>
                  <a:r>
                    <a:rPr lang="en-US" altLang="zh-TW" sz="1800" dirty="0"/>
                    <a:t>, Clinical Trials, Experimental Data Correlations </a:t>
                  </a:r>
                  <a:r>
                    <a:rPr lang="zh-TW" altLang="en-US" sz="1800" dirty="0"/>
                    <a:t>和 </a:t>
                  </a:r>
                  <a:r>
                    <a:rPr lang="en-US" altLang="zh-TW" sz="1800" dirty="0"/>
                    <a:t>News Articles </a:t>
                  </a:r>
                  <a:endParaRPr lang="zh-TW" altLang="en-US" sz="1800" dirty="0">
                    <a:ea typeface="新細明體" pitchFamily="18" charset="-120"/>
                  </a:endParaRPr>
                </a:p>
              </p:txBody>
            </p:sp>
            <p:sp>
              <p:nvSpPr>
                <p:cNvPr id="43" name="Rectangle 17"/>
                <p:cNvSpPr>
                  <a:spLocks noChangeArrowheads="1"/>
                </p:cNvSpPr>
                <p:nvPr/>
              </p:nvSpPr>
              <p:spPr bwMode="auto">
                <a:xfrm>
                  <a:off x="4191000" y="2209800"/>
                  <a:ext cx="2133600" cy="38100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TW" altLang="zh-TW"/>
                </a:p>
              </p:txBody>
            </p:sp>
            <p:sp>
              <p:nvSpPr>
                <p:cNvPr id="44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152400" y="2641600"/>
                  <a:ext cx="1371600" cy="366713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zh-TW" altLang="en-US" sz="1800" dirty="0">
                      <a:ea typeface="新細明體" pitchFamily="18" charset="-120"/>
                    </a:rPr>
                    <a:t>關鍵字釋義</a:t>
                  </a:r>
                </a:p>
              </p:txBody>
            </p:sp>
            <p:sp>
              <p:nvSpPr>
                <p:cNvPr id="45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5000625" y="1752600"/>
                  <a:ext cx="3076575" cy="4000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zh-TW" altLang="en-US" sz="2000">
                      <a:ea typeface="新細明體" pitchFamily="18" charset="-120"/>
                    </a:rPr>
                    <a:t>選擇想要串連出去的平台</a:t>
                  </a:r>
                </a:p>
              </p:txBody>
            </p:sp>
          </p:grp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34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72706" name="think-cell Slide" r:id="rId4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" y="12700"/>
            <a:ext cx="9131300" cy="6845300"/>
            <a:chOff x="17463" y="12700"/>
            <a:chExt cx="9113837" cy="6399213"/>
          </a:xfrm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5" cstate="print"/>
            <a:srcRect t="13199" r="1500" b="7199"/>
            <a:stretch>
              <a:fillRect/>
            </a:stretch>
          </p:blipFill>
          <p:spPr bwMode="auto">
            <a:xfrm>
              <a:off x="17463" y="12700"/>
              <a:ext cx="9113837" cy="4602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 l="13498" t="13199" r="1500" b="33595"/>
            <a:stretch>
              <a:fillRect/>
            </a:stretch>
          </p:blipFill>
          <p:spPr bwMode="auto">
            <a:xfrm>
              <a:off x="1282700" y="3352800"/>
              <a:ext cx="7818438" cy="30591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1371600" y="1524000"/>
              <a:ext cx="7543800" cy="167640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1828800" y="838200"/>
              <a:ext cx="1905000" cy="3048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2286000" y="1905000"/>
              <a:ext cx="2667000" cy="2286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6" name="Text Box 9"/>
            <p:cNvSpPr txBox="1">
              <a:spLocks noChangeArrowheads="1"/>
            </p:cNvSpPr>
            <p:nvPr/>
          </p:nvSpPr>
          <p:spPr bwMode="auto">
            <a:xfrm>
              <a:off x="2438400" y="1549400"/>
              <a:ext cx="4419600" cy="34526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US" sz="1800" dirty="0">
                  <a:ea typeface="新細明體" pitchFamily="18" charset="-120"/>
                </a:rPr>
                <a:t>可依作</a:t>
              </a:r>
              <a:r>
                <a:rPr lang="zh-TW" altLang="en-US" sz="1800" dirty="0" smtClean="0">
                  <a:ea typeface="新細明體" pitchFamily="18" charset="-120"/>
                </a:rPr>
                <a:t>者／機</a:t>
              </a:r>
              <a:r>
                <a:rPr lang="zh-TW" altLang="en-US" sz="1800" dirty="0">
                  <a:ea typeface="新細明體" pitchFamily="18" charset="-120"/>
                </a:rPr>
                <a:t>構關鍵字雲</a:t>
              </a:r>
              <a:r>
                <a:rPr lang="zh-TW" altLang="en-US" sz="1800" dirty="0" smtClean="0">
                  <a:ea typeface="新細明體" pitchFamily="18" charset="-120"/>
                </a:rPr>
                <a:t>朵，再</a:t>
              </a:r>
              <a:r>
                <a:rPr lang="zh-TW" altLang="en-US" sz="1800" dirty="0">
                  <a:ea typeface="新細明體" pitchFamily="18" charset="-120"/>
                </a:rPr>
                <a:t>進階篩選</a:t>
              </a:r>
            </a:p>
          </p:txBody>
        </p:sp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2409825" y="3200400"/>
              <a:ext cx="4343400" cy="3452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1800" dirty="0">
                  <a:ea typeface="新細明體" pitchFamily="18" charset="-120"/>
                </a:rPr>
                <a:t>從串連出去的平台</a:t>
              </a:r>
              <a:r>
                <a:rPr lang="zh-TW" altLang="en-US" sz="1800" dirty="0" smtClean="0">
                  <a:ea typeface="新細明體" pitchFamily="18" charset="-120"/>
                </a:rPr>
                <a:t>中，再</a:t>
              </a:r>
              <a:r>
                <a:rPr lang="zh-TW" altLang="en-US" sz="1800" dirty="0">
                  <a:ea typeface="新細明體" pitchFamily="18" charset="-120"/>
                </a:rPr>
                <a:t>撈出相關文獻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663" y="2130425"/>
            <a:ext cx="7772400" cy="14700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zh-TW" altLang="en-US" sz="3200" dirty="0" smtClean="0"/>
              <a:t>個人化功能介紹</a:t>
            </a:r>
            <a:endParaRPr lang="en-GB" sz="3200" dirty="0" smtClean="0"/>
          </a:p>
        </p:txBody>
      </p:sp>
      <p:sp>
        <p:nvSpPr>
          <p:cNvPr id="20483" name="Subtitle 2"/>
          <p:cNvSpPr>
            <a:spLocks noGrp="1"/>
          </p:cNvSpPr>
          <p:nvPr>
            <p:ph type="subTitle" idx="1"/>
          </p:nvPr>
        </p:nvSpPr>
        <p:spPr>
          <a:xfrm>
            <a:off x="742950" y="3143250"/>
            <a:ext cx="6400800" cy="1000125"/>
          </a:xfrm>
        </p:spPr>
        <p:txBody>
          <a:bodyPr/>
          <a:lstStyle/>
          <a:p>
            <a:pPr eaLnBrk="1" hangingPunct="1"/>
            <a:endParaRPr lang="en-GB" dirty="0" smtClean="0"/>
          </a:p>
        </p:txBody>
      </p:sp>
      <p:sp>
        <p:nvSpPr>
          <p:cNvPr id="4" name="Rectangle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800100" y="4541044"/>
            <a:ext cx="5486400" cy="1192212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個人化設定功能示範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  <a:buNone/>
            </a:pPr>
            <a:r>
              <a:rPr lang="en-GB" sz="2800" b="1" dirty="0" smtClean="0">
                <a:solidFill>
                  <a:srgbClr val="000000"/>
                </a:solidFill>
              </a:rPr>
              <a:t>My Setting</a:t>
            </a:r>
          </a:p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>
              <a:solidFill>
                <a:srgbClr val="000000"/>
              </a:solidFill>
            </a:endParaRPr>
          </a:p>
          <a:p>
            <a:pPr algn="ctr" eaLnBrk="1" hangingPunct="1">
              <a:spcBef>
                <a:spcPct val="50000"/>
              </a:spcBef>
              <a:buNone/>
            </a:pPr>
            <a:r>
              <a:rPr lang="zh-TW" altLang="en-US" sz="2800" b="1" dirty="0" smtClean="0">
                <a:solidFill>
                  <a:srgbClr val="000000"/>
                </a:solidFill>
              </a:rPr>
              <a:t>增加／移除新知通報</a:t>
            </a:r>
            <a:r>
              <a:rPr lang="en-US" altLang="zh-TW" sz="2800" b="1" dirty="0" smtClean="0">
                <a:solidFill>
                  <a:srgbClr val="000000"/>
                </a:solidFill>
              </a:rPr>
              <a:t>‧</a:t>
            </a:r>
            <a:r>
              <a:rPr lang="zh-TW" altLang="en-US" sz="2800" b="1" dirty="0" smtClean="0">
                <a:solidFill>
                  <a:srgbClr val="000000"/>
                </a:solidFill>
              </a:rPr>
              <a:t>個人資料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36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73730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永久儲存檢索結果（</a:t>
            </a:r>
            <a:r>
              <a:rPr lang="en-US" dirty="0" smtClean="0"/>
              <a:t>Save this Search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37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74754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07504" y="872455"/>
            <a:ext cx="8136903" cy="5076825"/>
            <a:chOff x="231775" y="1123950"/>
            <a:chExt cx="8136903" cy="5076825"/>
          </a:xfrm>
        </p:grpSpPr>
        <p:pic>
          <p:nvPicPr>
            <p:cNvPr id="10" name="Picture 16"/>
            <p:cNvPicPr>
              <a:picLocks noChangeAspect="1" noChangeArrowheads="1"/>
            </p:cNvPicPr>
            <p:nvPr/>
          </p:nvPicPr>
          <p:blipFill>
            <a:blip r:embed="rId6" cstate="print"/>
            <a:srcRect t="28320" r="34814" b="54102"/>
            <a:stretch>
              <a:fillRect/>
            </a:stretch>
          </p:blipFill>
          <p:spPr bwMode="auto">
            <a:xfrm>
              <a:off x="238125" y="3130550"/>
              <a:ext cx="7477125" cy="1512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5"/>
            <p:cNvPicPr>
              <a:picLocks noChangeAspect="1" noChangeArrowheads="1"/>
            </p:cNvPicPr>
            <p:nvPr/>
          </p:nvPicPr>
          <p:blipFill>
            <a:blip r:embed="rId7" cstate="print"/>
            <a:srcRect t="28320" r="32617" b="56055"/>
            <a:stretch>
              <a:fillRect/>
            </a:stretch>
          </p:blipFill>
          <p:spPr bwMode="auto">
            <a:xfrm>
              <a:off x="231775" y="1698625"/>
              <a:ext cx="7483475" cy="1301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3563938" y="2643188"/>
              <a:ext cx="1222375" cy="288925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Line 17"/>
            <p:cNvSpPr>
              <a:spLocks noChangeShapeType="1"/>
            </p:cNvSpPr>
            <p:nvPr/>
          </p:nvSpPr>
          <p:spPr bwMode="auto">
            <a:xfrm flipH="1">
              <a:off x="4643438" y="1643063"/>
              <a:ext cx="142875" cy="857250"/>
            </a:xfrm>
            <a:prstGeom prst="line">
              <a:avLst/>
            </a:prstGeom>
            <a:noFill/>
            <a:ln w="25400">
              <a:solidFill>
                <a:srgbClr val="FF7517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285750" y="4000500"/>
              <a:ext cx="3071813" cy="285750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6" name="Line 24"/>
            <p:cNvSpPr>
              <a:spLocks noChangeShapeType="1"/>
            </p:cNvSpPr>
            <p:nvPr/>
          </p:nvSpPr>
          <p:spPr bwMode="auto">
            <a:xfrm flipH="1">
              <a:off x="3429000" y="4097338"/>
              <a:ext cx="571500" cy="46037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25"/>
            <p:cNvSpPr txBox="1">
              <a:spLocks noChangeArrowheads="1"/>
            </p:cNvSpPr>
            <p:nvPr/>
          </p:nvSpPr>
          <p:spPr bwMode="auto">
            <a:xfrm>
              <a:off x="3541713" y="1123950"/>
              <a:ext cx="3816350" cy="37623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1800" b="1" dirty="0">
                  <a:ea typeface="新細明體" pitchFamily="18" charset="-120"/>
                </a:rPr>
                <a:t>在檢索結果頁中儲存檢索</a:t>
              </a:r>
              <a:endParaRPr lang="en-AU" sz="1800" b="1" dirty="0">
                <a:ea typeface="新細明體" pitchFamily="18" charset="-120"/>
              </a:endParaRPr>
            </a:p>
          </p:txBody>
        </p:sp>
        <p:sp>
          <p:nvSpPr>
            <p:cNvPr id="18" name="Text Box 25"/>
            <p:cNvSpPr txBox="1">
              <a:spLocks noChangeArrowheads="1"/>
            </p:cNvSpPr>
            <p:nvPr/>
          </p:nvSpPr>
          <p:spPr bwMode="auto">
            <a:xfrm>
              <a:off x="4071938" y="3929063"/>
              <a:ext cx="2357437" cy="376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1800" b="1" dirty="0">
                  <a:ea typeface="新細明體" pitchFamily="18" charset="-120"/>
                </a:rPr>
                <a:t>儲存完畢的檢索結果</a:t>
              </a:r>
              <a:endParaRPr lang="en-AU" sz="1800" b="1" dirty="0">
                <a:ea typeface="新細明體" pitchFamily="18" charset="-120"/>
              </a:endParaRPr>
            </a:p>
          </p:txBody>
        </p:sp>
        <p:pic>
          <p:nvPicPr>
            <p:cNvPr id="19" name="Picture 17"/>
            <p:cNvPicPr>
              <a:picLocks noChangeAspect="1" noChangeArrowheads="1"/>
            </p:cNvPicPr>
            <p:nvPr/>
          </p:nvPicPr>
          <p:blipFill>
            <a:blip r:embed="rId8" cstate="print"/>
            <a:srcRect l="22705" t="72266" r="20898" b="11133"/>
            <a:stretch>
              <a:fillRect/>
            </a:stretch>
          </p:blipFill>
          <p:spPr bwMode="auto">
            <a:xfrm>
              <a:off x="285750" y="4857750"/>
              <a:ext cx="5500688" cy="1214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Rectangle 22"/>
            <p:cNvSpPr>
              <a:spLocks noChangeArrowheads="1"/>
            </p:cNvSpPr>
            <p:nvPr/>
          </p:nvSpPr>
          <p:spPr bwMode="auto">
            <a:xfrm>
              <a:off x="3214688" y="5572125"/>
              <a:ext cx="1285875" cy="142875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21" name="Line 24"/>
            <p:cNvSpPr>
              <a:spLocks noChangeShapeType="1"/>
            </p:cNvSpPr>
            <p:nvPr/>
          </p:nvSpPr>
          <p:spPr bwMode="auto">
            <a:xfrm flipH="1">
              <a:off x="4857750" y="5572125"/>
              <a:ext cx="571500" cy="4603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Text Box 25"/>
            <p:cNvSpPr txBox="1">
              <a:spLocks noChangeArrowheads="1"/>
            </p:cNvSpPr>
            <p:nvPr/>
          </p:nvSpPr>
          <p:spPr bwMode="auto">
            <a:xfrm>
              <a:off x="5714999" y="5000625"/>
              <a:ext cx="2653679" cy="120015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US" sz="1800" b="1" dirty="0">
                  <a:ea typeface="新細明體" pitchFamily="18" charset="-120"/>
                </a:rPr>
                <a:t>從首頁</a:t>
              </a:r>
              <a:r>
                <a:rPr lang="en-US" altLang="zh-TW" sz="1800" b="1" dirty="0">
                  <a:ea typeface="新細明體" pitchFamily="18" charset="-120"/>
                </a:rPr>
                <a:t>Quick Links in </a:t>
              </a:r>
              <a:r>
                <a:rPr lang="en-US" altLang="zh-TW" sz="1800" b="1" dirty="0" err="1">
                  <a:ea typeface="新細明體" pitchFamily="18" charset="-120"/>
                </a:rPr>
                <a:t>ScienceDirect</a:t>
              </a:r>
              <a:r>
                <a:rPr lang="zh-TW" altLang="en-US" sz="1800" b="1" dirty="0">
                  <a:ea typeface="新細明體" pitchFamily="18" charset="-120"/>
                </a:rPr>
                <a:t>的</a:t>
              </a:r>
              <a:r>
                <a:rPr lang="en-US" altLang="zh-TW" sz="1800" b="1" dirty="0">
                  <a:ea typeface="新細明體" pitchFamily="18" charset="-120"/>
                </a:rPr>
                <a:t>Recall Saved </a:t>
              </a:r>
              <a:r>
                <a:rPr lang="en-US" altLang="zh-TW" sz="1800" b="1" dirty="0" smtClean="0">
                  <a:ea typeface="新細明體" pitchFamily="18" charset="-120"/>
                </a:rPr>
                <a:t>Searches</a:t>
              </a:r>
              <a:r>
                <a:rPr lang="zh-TW" altLang="en-US" sz="1800" b="1" dirty="0" smtClean="0">
                  <a:ea typeface="新細明體" pitchFamily="18" charset="-120"/>
                </a:rPr>
                <a:t>回</a:t>
              </a:r>
              <a:r>
                <a:rPr lang="zh-TW" altLang="en-US" sz="1800" b="1" dirty="0">
                  <a:ea typeface="新細明體" pitchFamily="18" charset="-120"/>
                </a:rPr>
                <a:t>溯之前儲存的紀錄</a:t>
              </a:r>
              <a:endParaRPr lang="en-AU" sz="1800" b="1" dirty="0">
                <a:ea typeface="新細明體" pitchFamily="18" charset="-12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個人化設定功能示範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en-GB" sz="2800" b="1" dirty="0" smtClean="0"/>
              <a:t>Alerts Setting</a:t>
            </a:r>
            <a:br>
              <a:rPr lang="en-GB" sz="2800" b="1" dirty="0" smtClean="0"/>
            </a:b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zh-TW" altLang="en-US" sz="2800" b="1" dirty="0" smtClean="0"/>
              <a:t>新知通報設定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38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75778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設定</a:t>
            </a:r>
            <a:r>
              <a:rPr lang="en-US" dirty="0" smtClean="0"/>
              <a:t>TOP 25 Alerts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39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76802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33350" y="1452711"/>
            <a:ext cx="9010650" cy="5000625"/>
            <a:chOff x="133350" y="1285875"/>
            <a:chExt cx="9010650" cy="5000625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 t="17578" r="2588" b="9180"/>
            <a:stretch>
              <a:fillRect/>
            </a:stretch>
          </p:blipFill>
          <p:spPr bwMode="auto">
            <a:xfrm>
              <a:off x="133350" y="1285875"/>
              <a:ext cx="8867775" cy="5000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4848225" y="4357688"/>
              <a:ext cx="1938338" cy="214312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auto">
            <a:xfrm>
              <a:off x="6696075" y="3000375"/>
              <a:ext cx="2447925" cy="92551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AU" sz="1800" b="1">
                  <a:ea typeface="新細明體" pitchFamily="18" charset="-120"/>
                </a:rPr>
                <a:t>藉由快速連結的入口網址，可進入到</a:t>
              </a:r>
              <a:r>
                <a:rPr lang="en-AU" altLang="zh-TW" sz="1800" b="1">
                  <a:ea typeface="新細明體" pitchFamily="18" charset="-120"/>
                </a:rPr>
                <a:t>TOP25</a:t>
              </a:r>
              <a:r>
                <a:rPr lang="zh-TW" altLang="en-AU" sz="1800" b="1">
                  <a:ea typeface="新細明體" pitchFamily="18" charset="-120"/>
                </a:rPr>
                <a:t>的設定頁面</a:t>
              </a:r>
              <a:endParaRPr lang="en-AU" altLang="zh-TW" sz="1800" b="1">
                <a:ea typeface="新細明體" pitchFamily="18" charset="-120"/>
              </a:endParaRPr>
            </a:p>
          </p:txBody>
        </p:sp>
        <p:sp>
          <p:nvSpPr>
            <p:cNvPr id="14" name="Line 7"/>
            <p:cNvSpPr>
              <a:spLocks noChangeShapeType="1"/>
            </p:cNvSpPr>
            <p:nvPr/>
          </p:nvSpPr>
          <p:spPr bwMode="auto">
            <a:xfrm flipH="1">
              <a:off x="6357938" y="3714750"/>
              <a:ext cx="296862" cy="57150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設定</a:t>
            </a:r>
            <a:r>
              <a:rPr lang="en-US" dirty="0" smtClean="0"/>
              <a:t>TOP 25 Alerts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40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77826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50006" y="908720"/>
            <a:ext cx="8426450" cy="4824412"/>
            <a:chOff x="395288" y="1341438"/>
            <a:chExt cx="8426450" cy="4824412"/>
          </a:xfrm>
        </p:grpSpPr>
        <p:pic>
          <p:nvPicPr>
            <p:cNvPr id="10" name="Picture 3"/>
            <p:cNvPicPr>
              <a:picLocks noGrp="1" noChangeAspect="1" noChangeArrowheads="1"/>
            </p:cNvPicPr>
            <p:nvPr>
              <p:ph type="body" idx="1"/>
            </p:nvPr>
          </p:nvPicPr>
          <p:blipFill>
            <a:blip r:embed="rId6" cstate="print"/>
            <a:srcRect t="15002" r="2812" b="8751"/>
            <a:stretch>
              <a:fillRect/>
            </a:stretch>
          </p:blipFill>
          <p:spPr>
            <a:xfrm>
              <a:off x="395288" y="1341438"/>
              <a:ext cx="6840537" cy="4824412"/>
            </a:xfrm>
            <a:noFill/>
          </p:spPr>
        </p:pic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684213" y="4508500"/>
              <a:ext cx="2519362" cy="1008063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5795963" y="4508500"/>
              <a:ext cx="3025775" cy="7889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AU" sz="1800" b="1">
                  <a:ea typeface="新細明體" pitchFamily="18" charset="-120"/>
                </a:rPr>
                <a:t>全球熱門下載</a:t>
              </a:r>
              <a:r>
                <a:rPr lang="en-AU" altLang="zh-TW" sz="1800" b="1">
                  <a:ea typeface="新細明體" pitchFamily="18" charset="-120"/>
                </a:rPr>
                <a:t>25</a:t>
              </a:r>
              <a:r>
                <a:rPr lang="zh-TW" altLang="en-AU" sz="1800" b="1">
                  <a:ea typeface="新細明體" pitchFamily="18" charset="-120"/>
                </a:rPr>
                <a:t>大文章</a:t>
              </a:r>
            </a:p>
            <a:p>
              <a:pPr algn="l">
                <a:spcBef>
                  <a:spcPct val="50000"/>
                </a:spcBef>
              </a:pPr>
              <a:r>
                <a:rPr lang="zh-TW" altLang="en-AU" sz="1800" b="1">
                  <a:ea typeface="新細明體" pitchFamily="18" charset="-120"/>
                </a:rPr>
                <a:t>輸入</a:t>
              </a:r>
              <a:r>
                <a:rPr lang="en-AU" altLang="zh-TW" sz="1800" b="1">
                  <a:ea typeface="新細明體" pitchFamily="18" charset="-120"/>
                </a:rPr>
                <a:t>e-mail </a:t>
              </a:r>
              <a:r>
                <a:rPr lang="zh-TW" altLang="en-AU" sz="1800" b="1">
                  <a:ea typeface="新細明體" pitchFamily="18" charset="-120"/>
                </a:rPr>
                <a:t>後依學科通報您</a:t>
              </a:r>
              <a:endParaRPr lang="en-AU" altLang="zh-TW" sz="1800" b="1">
                <a:ea typeface="新細明體" pitchFamily="18" charset="-120"/>
              </a:endParaRPr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 flipH="1">
              <a:off x="3276600" y="4870450"/>
              <a:ext cx="2520950" cy="214313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設定學科領域新知通報（</a:t>
            </a:r>
            <a:r>
              <a:rPr lang="en-US" dirty="0" smtClean="0"/>
              <a:t>Topic Alerts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41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78850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5496" y="1453281"/>
            <a:ext cx="9072562" cy="5072063"/>
            <a:chOff x="71438" y="1285875"/>
            <a:chExt cx="9072562" cy="5072063"/>
          </a:xfrm>
        </p:grpSpPr>
        <p:pic>
          <p:nvPicPr>
            <p:cNvPr id="10" name="Picture 12"/>
            <p:cNvPicPr>
              <a:picLocks noChangeAspect="1" noChangeArrowheads="1"/>
            </p:cNvPicPr>
            <p:nvPr/>
          </p:nvPicPr>
          <p:blipFill>
            <a:blip r:embed="rId6" cstate="print"/>
            <a:srcRect t="17773" r="1660" b="9961"/>
            <a:stretch>
              <a:fillRect/>
            </a:stretch>
          </p:blipFill>
          <p:spPr bwMode="auto">
            <a:xfrm>
              <a:off x="71438" y="1285875"/>
              <a:ext cx="9072562" cy="5000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142875" y="5062538"/>
              <a:ext cx="7777163" cy="1295400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5715000" y="2857500"/>
              <a:ext cx="3025775" cy="7889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AU" sz="1800" b="1">
                  <a:ea typeface="新細明體" pitchFamily="18" charset="-120"/>
                </a:rPr>
                <a:t>點選 </a:t>
              </a:r>
              <a:r>
                <a:rPr lang="zh-TW" altLang="en-US" sz="1800" b="1">
                  <a:ea typeface="新細明體" pitchFamily="18" charset="-120"/>
                </a:rPr>
                <a:t> </a:t>
              </a:r>
              <a:r>
                <a:rPr lang="en-US" altLang="zh-TW" sz="1800" b="1">
                  <a:ea typeface="新細明體" pitchFamily="18" charset="-120"/>
                </a:rPr>
                <a:t>My </a:t>
              </a:r>
              <a:r>
                <a:rPr lang="en-AU" altLang="zh-TW" sz="1800" b="1">
                  <a:ea typeface="新細明體" pitchFamily="18" charset="-120"/>
                </a:rPr>
                <a:t>Alerts  </a:t>
              </a:r>
            </a:p>
            <a:p>
              <a:pPr algn="l">
                <a:spcBef>
                  <a:spcPct val="50000"/>
                </a:spcBef>
              </a:pPr>
              <a:r>
                <a:rPr lang="zh-TW" altLang="en-AU" sz="1800" b="1">
                  <a:ea typeface="新細明體" pitchFamily="18" charset="-120"/>
                </a:rPr>
                <a:t>按照領域做新知通報的設定</a:t>
              </a:r>
              <a:endParaRPr lang="en-AU" altLang="zh-TW" sz="1800" b="1">
                <a:ea typeface="新細明體" pitchFamily="18" charset="-120"/>
              </a:endParaRPr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 flipH="1">
              <a:off x="4929188" y="3714750"/>
              <a:ext cx="1285875" cy="114300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3783013" y="1285875"/>
              <a:ext cx="646112" cy="285750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 flipH="1" flipV="1">
              <a:off x="4143375" y="1643063"/>
              <a:ext cx="1979613" cy="107950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設定檢索新知通報（</a:t>
            </a:r>
            <a:r>
              <a:rPr lang="en-US" dirty="0" smtClean="0"/>
              <a:t>Search Alerts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42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79874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79512" y="1500188"/>
            <a:ext cx="8858250" cy="5143500"/>
            <a:chOff x="285750" y="1500188"/>
            <a:chExt cx="8858250" cy="5143500"/>
          </a:xfrm>
        </p:grpSpPr>
        <p:pic>
          <p:nvPicPr>
            <p:cNvPr id="10" name="Picture 11"/>
            <p:cNvPicPr>
              <a:picLocks noChangeAspect="1" noChangeArrowheads="1"/>
            </p:cNvPicPr>
            <p:nvPr/>
          </p:nvPicPr>
          <p:blipFill>
            <a:blip r:embed="rId6" cstate="print"/>
            <a:srcRect t="31445" r="22943" b="20708"/>
            <a:stretch>
              <a:fillRect/>
            </a:stretch>
          </p:blipFill>
          <p:spPr bwMode="auto">
            <a:xfrm>
              <a:off x="285750" y="3151188"/>
              <a:ext cx="7500938" cy="3492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0"/>
            <p:cNvPicPr>
              <a:picLocks noChangeAspect="1" noChangeArrowheads="1"/>
            </p:cNvPicPr>
            <p:nvPr/>
          </p:nvPicPr>
          <p:blipFill>
            <a:blip r:embed="rId7" cstate="print"/>
            <a:srcRect t="31250" r="22363" b="50195"/>
            <a:stretch>
              <a:fillRect/>
            </a:stretch>
          </p:blipFill>
          <p:spPr bwMode="auto">
            <a:xfrm>
              <a:off x="285750" y="1500188"/>
              <a:ext cx="7572375" cy="1357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929188" y="2500313"/>
              <a:ext cx="1428750" cy="285750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 flipH="1">
              <a:off x="6072188" y="2286000"/>
              <a:ext cx="428625" cy="14287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>
              <a:off x="6478588" y="2000250"/>
              <a:ext cx="2665412" cy="6508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US" sz="1800" b="1" dirty="0">
                  <a:ea typeface="新細明體" pitchFamily="18" charset="-120"/>
                </a:rPr>
                <a:t>在檢索結果</a:t>
              </a:r>
              <a:r>
                <a:rPr lang="zh-TW" altLang="en-US" sz="1800" b="1" dirty="0" smtClean="0">
                  <a:ea typeface="新細明體" pitchFamily="18" charset="-120"/>
                </a:rPr>
                <a:t>頁可</a:t>
              </a:r>
              <a:r>
                <a:rPr lang="zh-TW" altLang="en-US" sz="1800" b="1" dirty="0">
                  <a:ea typeface="新細明體" pitchFamily="18" charset="-120"/>
                </a:rPr>
                <a:t>設定檢索新知通報</a:t>
              </a:r>
              <a:endParaRPr lang="zh-TW" altLang="en-AU" sz="1800" b="1" dirty="0">
                <a:ea typeface="新細明體" pitchFamily="18" charset="-120"/>
              </a:endParaRPr>
            </a:p>
          </p:txBody>
        </p:sp>
        <p:sp>
          <p:nvSpPr>
            <p:cNvPr id="16" name="向下箭號 11"/>
            <p:cNvSpPr>
              <a:spLocks noChangeArrowheads="1"/>
            </p:cNvSpPr>
            <p:nvPr/>
          </p:nvSpPr>
          <p:spPr bwMode="auto">
            <a:xfrm>
              <a:off x="5357813" y="2786063"/>
              <a:ext cx="428625" cy="5715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FF7517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設定卷期新知通報（</a:t>
            </a:r>
            <a:r>
              <a:rPr lang="en-US" dirty="0" smtClean="0"/>
              <a:t>Volume / Issue Alerts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43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80898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4230" y="1313259"/>
            <a:ext cx="8858250" cy="5572125"/>
            <a:chOff x="0" y="1143000"/>
            <a:chExt cx="8858250" cy="5572125"/>
          </a:xfrm>
        </p:grpSpPr>
        <p:pic>
          <p:nvPicPr>
            <p:cNvPr id="10" name="Picture 15"/>
            <p:cNvPicPr>
              <a:picLocks noChangeAspect="1" noChangeArrowheads="1"/>
            </p:cNvPicPr>
            <p:nvPr/>
          </p:nvPicPr>
          <p:blipFill>
            <a:blip r:embed="rId6" cstate="print"/>
            <a:srcRect t="31445" r="22900" b="33398"/>
            <a:stretch>
              <a:fillRect/>
            </a:stretch>
          </p:blipFill>
          <p:spPr bwMode="auto">
            <a:xfrm>
              <a:off x="0" y="1143000"/>
              <a:ext cx="7519988" cy="2571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14"/>
            <p:cNvPicPr>
              <a:picLocks noChangeAspect="1" noChangeArrowheads="1"/>
            </p:cNvPicPr>
            <p:nvPr/>
          </p:nvPicPr>
          <p:blipFill>
            <a:blip r:embed="rId7" cstate="print"/>
            <a:srcRect t="49258" r="1855" b="6250"/>
            <a:stretch>
              <a:fillRect/>
            </a:stretch>
          </p:blipFill>
          <p:spPr bwMode="auto">
            <a:xfrm>
              <a:off x="33338" y="3714750"/>
              <a:ext cx="8824912" cy="3000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 Box 9"/>
            <p:cNvSpPr txBox="1">
              <a:spLocks noChangeArrowheads="1"/>
            </p:cNvSpPr>
            <p:nvPr/>
          </p:nvSpPr>
          <p:spPr bwMode="auto">
            <a:xfrm>
              <a:off x="6732588" y="2276475"/>
              <a:ext cx="1981200" cy="406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000" b="1" dirty="0">
                  <a:latin typeface="Arial" pitchFamily="34" charset="0"/>
                  <a:ea typeface="新細明體" pitchFamily="18" charset="-120"/>
                </a:rPr>
                <a:t>透</a:t>
              </a:r>
              <a:r>
                <a:rPr lang="zh-TW" altLang="en-US" sz="2000" b="1" dirty="0" smtClean="0">
                  <a:latin typeface="Arial" pitchFamily="34" charset="0"/>
                  <a:ea typeface="新細明體" pitchFamily="18" charset="-120"/>
                </a:rPr>
                <a:t>過期</a:t>
              </a:r>
              <a:r>
                <a:rPr lang="zh-TW" altLang="en-US" sz="2000" b="1" dirty="0">
                  <a:latin typeface="Arial" pitchFamily="34" charset="0"/>
                  <a:ea typeface="新細明體" pitchFamily="18" charset="-120"/>
                </a:rPr>
                <a:t>刊首頁</a:t>
              </a:r>
              <a:endParaRPr lang="zh-TW" altLang="en-AU" sz="2000" b="1" dirty="0"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H="1">
              <a:off x="5795963" y="2636838"/>
              <a:ext cx="879475" cy="352425"/>
            </a:xfrm>
            <a:prstGeom prst="line">
              <a:avLst/>
            </a:prstGeom>
            <a:noFill/>
            <a:ln w="25400">
              <a:solidFill>
                <a:srgbClr val="EC6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7929563" y="3714750"/>
              <a:ext cx="928687" cy="3000375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>
              <a:off x="5214938" y="4214813"/>
              <a:ext cx="2266950" cy="4064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TW" altLang="en-US" sz="2000" b="1" dirty="0">
                  <a:latin typeface="Arial" pitchFamily="34" charset="0"/>
                  <a:ea typeface="新細明體" pitchFamily="18" charset="-120"/>
                </a:rPr>
                <a:t>透過期刊 </a:t>
              </a:r>
              <a:r>
                <a:rPr lang="en-US" altLang="zh-TW" sz="2000" b="1" dirty="0">
                  <a:latin typeface="Arial" pitchFamily="34" charset="0"/>
                  <a:ea typeface="新細明體" pitchFamily="18" charset="-120"/>
                </a:rPr>
                <a:t>/ </a:t>
              </a:r>
              <a:r>
                <a:rPr lang="zh-TW" altLang="en-US" sz="2000" b="1" dirty="0">
                  <a:latin typeface="Arial" pitchFamily="34" charset="0"/>
                  <a:ea typeface="新細明體" pitchFamily="18" charset="-120"/>
                </a:rPr>
                <a:t>書清單</a:t>
              </a:r>
              <a:endParaRPr lang="zh-TW" altLang="en-AU" sz="2000" b="1" dirty="0">
                <a:latin typeface="Arial" pitchFamily="34" charset="0"/>
                <a:ea typeface="新細明體" pitchFamily="18" charset="-120"/>
              </a:endParaRPr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2627313" y="2997200"/>
              <a:ext cx="3097212" cy="215900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8" name="Line 23"/>
            <p:cNvSpPr>
              <a:spLocks noChangeShapeType="1"/>
            </p:cNvSpPr>
            <p:nvPr/>
          </p:nvSpPr>
          <p:spPr bwMode="auto">
            <a:xfrm flipH="1" flipV="1">
              <a:off x="7500938" y="4571999"/>
              <a:ext cx="421208" cy="342925"/>
            </a:xfrm>
            <a:prstGeom prst="line">
              <a:avLst/>
            </a:prstGeom>
            <a:noFill/>
            <a:ln w="25400">
              <a:solidFill>
                <a:srgbClr val="EC6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個人化功能示範（</a:t>
            </a:r>
            <a:r>
              <a:rPr lang="en-US" altLang="zh-TW" dirty="0" smtClean="0"/>
              <a:t>I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en-GB" sz="2800" b="1" dirty="0" smtClean="0"/>
              <a:t>Recent Actions</a:t>
            </a:r>
          </a:p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zh-TW" altLang="en-US" sz="2800" b="1" dirty="0" smtClean="0"/>
              <a:t>行動記錄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44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81922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行動記錄功能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45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82946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42875" y="1597297"/>
            <a:ext cx="8713788" cy="5072063"/>
            <a:chOff x="142875" y="1285875"/>
            <a:chExt cx="8713788" cy="5072063"/>
          </a:xfrm>
        </p:grpSpPr>
        <p:pic>
          <p:nvPicPr>
            <p:cNvPr id="10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 t="17578" r="1855" b="6250"/>
            <a:stretch>
              <a:fillRect/>
            </a:stretch>
          </p:blipFill>
          <p:spPr bwMode="auto">
            <a:xfrm>
              <a:off x="142875" y="1285875"/>
              <a:ext cx="8713788" cy="5072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6372225" y="1340768"/>
              <a:ext cx="2414588" cy="36734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l"/>
              <a:r>
                <a:rPr lang="zh-TW" altLang="en-US" sz="2200" b="1" dirty="0">
                  <a:latin typeface="Arial" pitchFamily="34" charset="0"/>
                  <a:ea typeface="新細明體" pitchFamily="18" charset="-120"/>
                </a:rPr>
                <a:t>在</a:t>
              </a:r>
              <a:r>
                <a:rPr lang="en-US" altLang="zh-TW" sz="2200" b="1" dirty="0">
                  <a:latin typeface="Arial" pitchFamily="34" charset="0"/>
                  <a:ea typeface="新細明體" pitchFamily="18" charset="-120"/>
                </a:rPr>
                <a:t>Recent </a:t>
              </a:r>
              <a:r>
                <a:rPr lang="en-US" altLang="zh-TW" sz="2200" b="1" dirty="0" smtClean="0">
                  <a:latin typeface="Arial" pitchFamily="34" charset="0"/>
                  <a:ea typeface="新細明體" pitchFamily="18" charset="-120"/>
                </a:rPr>
                <a:t>Actions</a:t>
              </a:r>
              <a:r>
                <a:rPr lang="zh-TW" altLang="en-US" sz="2200" b="1" dirty="0" smtClean="0">
                  <a:latin typeface="Arial" pitchFamily="34" charset="0"/>
                  <a:ea typeface="新細明體" pitchFamily="18" charset="-120"/>
                </a:rPr>
                <a:t>中</a:t>
              </a:r>
              <a:r>
                <a:rPr lang="zh-TW" altLang="en-US" sz="2200" b="1" dirty="0">
                  <a:latin typeface="Arial" pitchFamily="34" charset="0"/>
                  <a:ea typeface="新細明體" pitchFamily="18" charset="-120"/>
                </a:rPr>
                <a:t>儲存使用</a:t>
              </a:r>
              <a:r>
                <a:rPr lang="zh-TW" altLang="en-US" sz="2200" b="1" dirty="0" smtClean="0">
                  <a:latin typeface="Arial" pitchFamily="34" charset="0"/>
                  <a:ea typeface="新細明體" pitchFamily="18" charset="-120"/>
                </a:rPr>
                <a:t>者先</a:t>
              </a:r>
              <a:r>
                <a:rPr lang="zh-TW" altLang="en-US" sz="2200" b="1" dirty="0">
                  <a:latin typeface="Arial" pitchFamily="34" charset="0"/>
                  <a:ea typeface="新細明體" pitchFamily="18" charset="-120"/>
                </a:rPr>
                <a:t>前所有的檢索行動</a:t>
              </a:r>
            </a:p>
            <a:p>
              <a:pPr algn="l"/>
              <a:endParaRPr lang="zh-TW" altLang="en-US" sz="2200" b="1" dirty="0">
                <a:latin typeface="Arial" pitchFamily="34" charset="0"/>
                <a:ea typeface="新細明體" pitchFamily="18" charset="-120"/>
              </a:endParaRPr>
            </a:p>
            <a:p>
              <a:pPr algn="l"/>
              <a:r>
                <a:rPr lang="zh-TW" altLang="en-US" sz="2200" b="1" dirty="0">
                  <a:latin typeface="Arial" pitchFamily="34" charset="0"/>
                  <a:ea typeface="新細明體" pitchFamily="18" charset="-120"/>
                </a:rPr>
                <a:t>只要點選清單中的</a:t>
              </a:r>
            </a:p>
            <a:p>
              <a:pPr algn="l"/>
              <a:r>
                <a:rPr lang="zh-TW" altLang="en-US" sz="2200" b="1" dirty="0">
                  <a:latin typeface="Arial" pitchFamily="34" charset="0"/>
                  <a:ea typeface="新細明體" pitchFamily="18" charset="-120"/>
                </a:rPr>
                <a:t>特定檢索記</a:t>
              </a:r>
              <a:r>
                <a:rPr lang="zh-TW" altLang="en-US" sz="2200" b="1" dirty="0" smtClean="0">
                  <a:latin typeface="Arial" pitchFamily="34" charset="0"/>
                  <a:ea typeface="新細明體" pitchFamily="18" charset="-120"/>
                </a:rPr>
                <a:t>錄，</a:t>
              </a:r>
              <a:endParaRPr lang="zh-TW" altLang="en-US" sz="2200" b="1" dirty="0">
                <a:latin typeface="Arial" pitchFamily="34" charset="0"/>
                <a:ea typeface="新細明體" pitchFamily="18" charset="-120"/>
              </a:endParaRPr>
            </a:p>
            <a:p>
              <a:pPr algn="l"/>
              <a:r>
                <a:rPr lang="zh-TW" altLang="en-US" sz="2200" b="1" dirty="0">
                  <a:latin typeface="Arial" pitchFamily="34" charset="0"/>
                  <a:ea typeface="新細明體" pitchFamily="18" charset="-120"/>
                </a:rPr>
                <a:t>即可快速地重新執行檢索並顯示結果</a:t>
              </a:r>
              <a:endParaRPr lang="en-GB" sz="2200" b="1" dirty="0">
                <a:latin typeface="Arial" pitchFamily="34" charset="0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643188" y="3070225"/>
              <a:ext cx="857250" cy="287338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 flipH="1">
              <a:off x="3571875" y="2349500"/>
              <a:ext cx="2655888" cy="79375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個人化功能示範（</a:t>
            </a:r>
            <a:r>
              <a:rPr lang="en-US" altLang="zh-TW" dirty="0" smtClean="0"/>
              <a:t>II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en-GB" sz="2800" b="1" dirty="0" smtClean="0"/>
              <a:t>Quick Links</a:t>
            </a:r>
          </a:p>
          <a:p>
            <a:pPr algn="ctr" eaLnBrk="1" hangingPunct="1">
              <a:spcBef>
                <a:spcPct val="50000"/>
              </a:spcBef>
              <a:buNone/>
            </a:pPr>
            <a:endParaRPr lang="en-GB" sz="2800" b="1" dirty="0" smtClean="0"/>
          </a:p>
          <a:p>
            <a:pPr algn="ctr" eaLnBrk="1" hangingPunct="1">
              <a:spcBef>
                <a:spcPct val="50000"/>
              </a:spcBef>
              <a:buNone/>
            </a:pPr>
            <a:r>
              <a:rPr lang="zh-TW" altLang="en-US" sz="2800" b="1" dirty="0" smtClean="0"/>
              <a:t>快速連結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46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83970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 smtClean="0"/>
              <a:t>Quick Link</a:t>
            </a:r>
            <a:r>
              <a:rPr lang="zh-TW" altLang="en-US" dirty="0" smtClean="0"/>
              <a:t>：首頁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47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84994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07504" y="1097806"/>
            <a:ext cx="8643937" cy="5643562"/>
            <a:chOff x="500063" y="1071563"/>
            <a:chExt cx="8643937" cy="5643562"/>
          </a:xfrm>
        </p:grpSpPr>
        <p:grpSp>
          <p:nvGrpSpPr>
            <p:cNvPr id="10" name="群組 13"/>
            <p:cNvGrpSpPr>
              <a:grpSpLocks/>
            </p:cNvGrpSpPr>
            <p:nvPr/>
          </p:nvGrpSpPr>
          <p:grpSpPr bwMode="auto">
            <a:xfrm>
              <a:off x="500063" y="1071563"/>
              <a:ext cx="6572250" cy="5643562"/>
              <a:chOff x="-32" y="1142984"/>
              <a:chExt cx="9591708" cy="8215370"/>
            </a:xfrm>
          </p:grpSpPr>
          <p:pic>
            <p:nvPicPr>
              <p:cNvPr id="17" name="Picture 12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31250" r="1855" b="16992"/>
              <a:stretch>
                <a:fillRect/>
              </a:stretch>
            </p:blipFill>
            <p:spPr bwMode="auto">
              <a:xfrm>
                <a:off x="0" y="1142984"/>
                <a:ext cx="9572660" cy="37862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" name="Picture 13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t="23633" r="1660" b="15820"/>
              <a:stretch>
                <a:fillRect/>
              </a:stretch>
            </p:blipFill>
            <p:spPr bwMode="auto">
              <a:xfrm>
                <a:off x="-32" y="4929198"/>
                <a:ext cx="9591708" cy="44291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3771900" y="3786188"/>
              <a:ext cx="1800225" cy="1071562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3786188" y="4918075"/>
              <a:ext cx="1800225" cy="1725613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6877050" y="3114725"/>
              <a:ext cx="2266950" cy="237626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zh-TW" altLang="en-US" b="1" dirty="0">
                  <a:ea typeface="新細明體" pitchFamily="18" charset="-120"/>
                </a:rPr>
                <a:t>在首頁可將常用的功能設定為快速連結</a:t>
              </a:r>
              <a:endParaRPr lang="en-US" altLang="zh-TW" b="1" dirty="0">
                <a:ea typeface="新細明體" pitchFamily="18" charset="-120"/>
              </a:endParaRPr>
            </a:p>
            <a:p>
              <a:pPr algn="l"/>
              <a:endParaRPr lang="zh-TW" altLang="en-US" b="1" dirty="0">
                <a:ea typeface="新細明體" pitchFamily="18" charset="-120"/>
              </a:endParaRPr>
            </a:p>
            <a:p>
              <a:pPr algn="l"/>
              <a:r>
                <a:rPr lang="zh-TW" altLang="en-US" b="1" dirty="0">
                  <a:ea typeface="新細明體" pitchFamily="18" charset="-120"/>
                </a:rPr>
                <a:t>不論是</a:t>
              </a:r>
              <a:r>
                <a:rPr lang="en-US" altLang="zh-TW" b="1" dirty="0">
                  <a:ea typeface="新細明體" pitchFamily="18" charset="-120"/>
                </a:rPr>
                <a:t>SD </a:t>
              </a:r>
              <a:r>
                <a:rPr lang="zh-TW" altLang="en-US" b="1" dirty="0">
                  <a:ea typeface="新細明體" pitchFamily="18" charset="-120"/>
                </a:rPr>
                <a:t>的功能或常用的任何外部網頁皆可</a:t>
              </a:r>
              <a:endParaRPr lang="en-US" altLang="zh-TW" b="1" dirty="0">
                <a:ea typeface="新細明體" pitchFamily="18" charset="-120"/>
              </a:endParaRPr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 flipH="1">
              <a:off x="5612631" y="3402757"/>
              <a:ext cx="1224136" cy="79208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9"/>
            <p:cNvSpPr>
              <a:spLocks noChangeShapeType="1"/>
            </p:cNvSpPr>
            <p:nvPr/>
          </p:nvSpPr>
          <p:spPr bwMode="auto">
            <a:xfrm flipH="1">
              <a:off x="5612631" y="4410869"/>
              <a:ext cx="1224136" cy="936104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663" y="2130425"/>
            <a:ext cx="7772400" cy="14700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n-US" altLang="zh-TW" sz="3200" dirty="0" err="1" smtClean="0"/>
              <a:t>SciVerse</a:t>
            </a:r>
            <a:r>
              <a:rPr lang="zh-TW" altLang="en-US" sz="3200" dirty="0" smtClean="0"/>
              <a:t>平</a:t>
            </a:r>
            <a:r>
              <a:rPr lang="zh-TW" altLang="en-US" sz="3200" dirty="0" smtClean="0"/>
              <a:t>台</a:t>
            </a:r>
            <a:endParaRPr lang="en-GB" sz="3200" dirty="0" smtClean="0"/>
          </a:p>
        </p:txBody>
      </p:sp>
      <p:sp>
        <p:nvSpPr>
          <p:cNvPr id="20483" name="Subtitle 2"/>
          <p:cNvSpPr>
            <a:spLocks noGrp="1"/>
          </p:cNvSpPr>
          <p:nvPr>
            <p:ph type="subTitle" idx="1"/>
          </p:nvPr>
        </p:nvSpPr>
        <p:spPr>
          <a:xfrm>
            <a:off x="742950" y="3143250"/>
            <a:ext cx="6400800" cy="1000125"/>
          </a:xfrm>
        </p:spPr>
        <p:txBody>
          <a:bodyPr/>
          <a:lstStyle/>
          <a:p>
            <a:pPr eaLnBrk="1" hangingPunct="1"/>
            <a:endParaRPr lang="en-GB" dirty="0" smtClean="0"/>
          </a:p>
        </p:txBody>
      </p:sp>
      <p:sp>
        <p:nvSpPr>
          <p:cNvPr id="4" name="Rectangle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800100" y="4541044"/>
            <a:ext cx="5486400" cy="1192212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 err="1" smtClean="0"/>
              <a:t>SciVerse</a:t>
            </a:r>
            <a:r>
              <a:rPr lang="zh-TW" altLang="en-US" dirty="0" smtClean="0"/>
              <a:t> </a:t>
            </a:r>
            <a:r>
              <a:rPr lang="en-US" dirty="0" smtClean="0"/>
              <a:t>Hub</a:t>
            </a:r>
            <a:r>
              <a:rPr lang="zh-TW" altLang="en-US" dirty="0" smtClean="0"/>
              <a:t>首頁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49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87042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52413" y="1357313"/>
            <a:ext cx="8534400" cy="5189537"/>
            <a:chOff x="252413" y="1357313"/>
            <a:chExt cx="8534400" cy="5189537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 t="14583" r="2344" b="6250"/>
            <a:stretch>
              <a:fillRect/>
            </a:stretch>
          </p:blipFill>
          <p:spPr bwMode="auto">
            <a:xfrm>
              <a:off x="252413" y="1357313"/>
              <a:ext cx="8534400" cy="5189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Line 18"/>
            <p:cNvSpPr>
              <a:spLocks noChangeShapeType="1"/>
            </p:cNvSpPr>
            <p:nvPr/>
          </p:nvSpPr>
          <p:spPr bwMode="auto">
            <a:xfrm flipV="1">
              <a:off x="7000875" y="1643063"/>
              <a:ext cx="357188" cy="14287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5643563" y="1857375"/>
              <a:ext cx="2414587" cy="5715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ctr"/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登入帳號單一化</a:t>
              </a:r>
              <a:endParaRPr lang="en-GB" sz="2200" b="1" dirty="0">
                <a:latin typeface="新細明體" pitchFamily="18" charset="-120"/>
                <a:ea typeface="新細明體" pitchFamily="18" charset="-12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7143750" y="1357313"/>
              <a:ext cx="714375" cy="214312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 err="1" smtClean="0"/>
              <a:t>SciVerse</a:t>
            </a:r>
            <a:r>
              <a:rPr lang="en-US" dirty="0" smtClean="0"/>
              <a:t> Hub</a:t>
            </a:r>
            <a:r>
              <a:rPr lang="zh-TW" altLang="en-US" dirty="0" smtClean="0"/>
              <a:t>檢索畫面（</a:t>
            </a:r>
            <a:r>
              <a:rPr lang="en-US" dirty="0" smtClean="0"/>
              <a:t>SD &amp; Scopus</a:t>
            </a:r>
            <a:r>
              <a:rPr lang="zh-TW" altLang="en-US" dirty="0" smtClean="0"/>
              <a:t>）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50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88066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07504" y="1340768"/>
            <a:ext cx="7776863" cy="5400600"/>
            <a:chOff x="357188" y="1071563"/>
            <a:chExt cx="8129587" cy="5715000"/>
          </a:xfrm>
        </p:grpSpPr>
        <p:grpSp>
          <p:nvGrpSpPr>
            <p:cNvPr id="10" name="群組 4"/>
            <p:cNvGrpSpPr>
              <a:grpSpLocks/>
            </p:cNvGrpSpPr>
            <p:nvPr/>
          </p:nvGrpSpPr>
          <p:grpSpPr bwMode="auto">
            <a:xfrm>
              <a:off x="357188" y="1071563"/>
              <a:ext cx="7620000" cy="5714999"/>
              <a:chOff x="0" y="609600"/>
              <a:chExt cx="9448800" cy="8280896"/>
            </a:xfrm>
          </p:grpSpPr>
          <p:pic>
            <p:nvPicPr>
              <p:cNvPr id="21" name="Picture 19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t="14583" r="3125" b="6250"/>
              <a:stretch>
                <a:fillRect/>
              </a:stretch>
            </p:blipFill>
            <p:spPr bwMode="auto">
              <a:xfrm>
                <a:off x="0" y="609600"/>
                <a:ext cx="9448800" cy="5791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2" name="Picture 20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 t="34583" r="3125" b="30341"/>
              <a:stretch>
                <a:fillRect/>
              </a:stretch>
            </p:blipFill>
            <p:spPr bwMode="auto">
              <a:xfrm>
                <a:off x="0" y="6324600"/>
                <a:ext cx="9448800" cy="25658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428625" y="2000250"/>
              <a:ext cx="1357313" cy="142875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428625" y="2714625"/>
              <a:ext cx="1714500" cy="2643188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6286500" y="2786063"/>
              <a:ext cx="1714500" cy="3857625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2500313" y="1285875"/>
              <a:ext cx="2414587" cy="5715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ctr"/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檢索欄</a:t>
              </a:r>
              <a:endParaRPr lang="en-GB" sz="2200" b="1" dirty="0">
                <a:latin typeface="新細明體" pitchFamily="18" charset="-120"/>
                <a:ea typeface="新細明體" pitchFamily="18" charset="-120"/>
              </a:endParaRPr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 flipV="1">
              <a:off x="1857375" y="1714500"/>
              <a:ext cx="571500" cy="28575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428625" y="5643563"/>
              <a:ext cx="2414588" cy="11430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l"/>
              <a:r>
                <a:rPr lang="zh-TW" altLang="en-US" sz="2000" b="1" dirty="0">
                  <a:latin typeface="新細明體" pitchFamily="18" charset="-120"/>
                  <a:ea typeface="新細明體" pitchFamily="18" charset="-120"/>
                </a:rPr>
                <a:t>精確結果檢索</a:t>
              </a:r>
              <a:r>
                <a:rPr lang="en-US" altLang="zh-TW" sz="2000" b="1" dirty="0">
                  <a:latin typeface="新細明體" pitchFamily="18" charset="-120"/>
                  <a:ea typeface="新細明體" pitchFamily="18" charset="-120"/>
                </a:rPr>
                <a:t/>
              </a:r>
              <a:br>
                <a:rPr lang="en-US" altLang="zh-TW" sz="2000" b="1" dirty="0">
                  <a:latin typeface="新細明體" pitchFamily="18" charset="-120"/>
                  <a:ea typeface="新細明體" pitchFamily="18" charset="-120"/>
                </a:rPr>
              </a:br>
              <a:r>
                <a:rPr lang="en-US" altLang="zh-TW" sz="2000" b="1" dirty="0">
                  <a:latin typeface="新細明體" pitchFamily="18" charset="-120"/>
                  <a:ea typeface="新細明體" pitchFamily="18" charset="-120"/>
                </a:rPr>
                <a:t>(1) </a:t>
              </a:r>
              <a:r>
                <a:rPr lang="zh-TW" altLang="en-US" sz="2000" b="1" dirty="0">
                  <a:latin typeface="新細明體" pitchFamily="18" charset="-120"/>
                  <a:ea typeface="新細明體" pitchFamily="18" charset="-120"/>
                </a:rPr>
                <a:t>年代</a:t>
              </a:r>
              <a:r>
                <a:rPr lang="en-US" altLang="zh-TW" sz="2000" b="1" dirty="0">
                  <a:latin typeface="新細明體" pitchFamily="18" charset="-120"/>
                  <a:ea typeface="新細明體" pitchFamily="18" charset="-120"/>
                </a:rPr>
                <a:t/>
              </a:r>
              <a:br>
                <a:rPr lang="en-US" altLang="zh-TW" sz="2000" b="1" dirty="0">
                  <a:latin typeface="新細明體" pitchFamily="18" charset="-120"/>
                  <a:ea typeface="新細明體" pitchFamily="18" charset="-120"/>
                </a:rPr>
              </a:br>
              <a:r>
                <a:rPr lang="en-US" altLang="zh-TW" sz="2000" b="1" dirty="0">
                  <a:latin typeface="新細明體" pitchFamily="18" charset="-120"/>
                  <a:ea typeface="新細明體" pitchFamily="18" charset="-120"/>
                </a:rPr>
                <a:t>(2) </a:t>
              </a:r>
              <a:r>
                <a:rPr lang="zh-TW" altLang="en-US" sz="2000" b="1" dirty="0">
                  <a:latin typeface="新細明體" pitchFamily="18" charset="-120"/>
                  <a:ea typeface="新細明體" pitchFamily="18" charset="-120"/>
                </a:rPr>
                <a:t>關鍵字</a:t>
              </a:r>
              <a:endParaRPr lang="en-GB" sz="2000" b="1" dirty="0">
                <a:latin typeface="新細明體" pitchFamily="18" charset="-120"/>
                <a:ea typeface="新細明體" pitchFamily="18" charset="-120"/>
              </a:endParaRPr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>
              <a:off x="1643063" y="5286375"/>
              <a:ext cx="142875" cy="35718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10"/>
            <p:cNvSpPr txBox="1">
              <a:spLocks noChangeArrowheads="1"/>
            </p:cNvSpPr>
            <p:nvPr/>
          </p:nvSpPr>
          <p:spPr bwMode="auto">
            <a:xfrm>
              <a:off x="6072188" y="1714500"/>
              <a:ext cx="2414587" cy="571500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ctr"/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個人應用程式</a:t>
              </a:r>
              <a:endParaRPr lang="en-GB" sz="2200" b="1" dirty="0">
                <a:latin typeface="新細明體" pitchFamily="18" charset="-120"/>
                <a:ea typeface="新細明體" pitchFamily="18" charset="-120"/>
              </a:endParaRPr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 flipV="1">
              <a:off x="7215188" y="2357438"/>
              <a:ext cx="46037" cy="357187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 err="1" smtClean="0"/>
              <a:t>SciVerse</a:t>
            </a:r>
            <a:r>
              <a:rPr lang="en-US" dirty="0" smtClean="0"/>
              <a:t> Hub</a:t>
            </a:r>
            <a:r>
              <a:rPr lang="zh-TW" altLang="en-US" dirty="0" smtClean="0"/>
              <a:t>檢索資料來源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51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89090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5750" y="1308695"/>
            <a:ext cx="7786688" cy="5000625"/>
            <a:chOff x="285750" y="1285875"/>
            <a:chExt cx="7786688" cy="500062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 l="23438" t="21484" r="25293" b="10156"/>
            <a:stretch>
              <a:fillRect/>
            </a:stretch>
          </p:blipFill>
          <p:spPr bwMode="auto">
            <a:xfrm>
              <a:off x="3071813" y="1285875"/>
              <a:ext cx="5000625" cy="5000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3071813" y="1285875"/>
              <a:ext cx="714375" cy="785813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3071813" y="3000375"/>
              <a:ext cx="714375" cy="785813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3071813" y="4714875"/>
              <a:ext cx="714375" cy="785813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5" name="Line 18"/>
            <p:cNvSpPr>
              <a:spLocks noChangeShapeType="1"/>
            </p:cNvSpPr>
            <p:nvPr/>
          </p:nvSpPr>
          <p:spPr bwMode="auto">
            <a:xfrm flipH="1" flipV="1">
              <a:off x="2786063" y="1571625"/>
              <a:ext cx="214312" cy="4603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285750" y="1285875"/>
              <a:ext cx="2414588" cy="714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ctr"/>
              <a:r>
                <a:rPr lang="en-US" sz="2200" b="1" dirty="0" err="1">
                  <a:latin typeface="新細明體" pitchFamily="18" charset="-120"/>
                  <a:ea typeface="新細明體" pitchFamily="18" charset="-120"/>
                </a:rPr>
                <a:t>ScienceDirect</a:t>
              </a:r>
              <a:r>
                <a:rPr lang="en-US" sz="2200" b="1" dirty="0">
                  <a:latin typeface="新細明體" pitchFamily="18" charset="-120"/>
                  <a:ea typeface="新細明體" pitchFamily="18" charset="-120"/>
                </a:rPr>
                <a:t/>
              </a:r>
              <a:br>
                <a:rPr lang="en-US" sz="2200" b="1" dirty="0">
                  <a:latin typeface="新細明體" pitchFamily="18" charset="-120"/>
                  <a:ea typeface="新細明體" pitchFamily="18" charset="-120"/>
                </a:rPr>
              </a:br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全文文獻資料</a:t>
              </a:r>
              <a:endParaRPr lang="en-GB" sz="2200" b="1" dirty="0">
                <a:latin typeface="新細明體" pitchFamily="18" charset="-120"/>
                <a:ea typeface="新細明體" pitchFamily="18" charset="-120"/>
              </a:endParaRPr>
            </a:p>
          </p:txBody>
        </p: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285750" y="3071813"/>
              <a:ext cx="2414588" cy="714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ctr"/>
              <a:r>
                <a:rPr lang="en-US" sz="2200" b="1" dirty="0">
                  <a:latin typeface="新細明體" pitchFamily="18" charset="-120"/>
                  <a:ea typeface="新細明體" pitchFamily="18" charset="-120"/>
                </a:rPr>
                <a:t>External</a:t>
              </a:r>
              <a:br>
                <a:rPr lang="en-US" sz="2200" b="1" dirty="0">
                  <a:latin typeface="新細明體" pitchFamily="18" charset="-120"/>
                  <a:ea typeface="新細明體" pitchFamily="18" charset="-120"/>
                </a:rPr>
              </a:br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外部網路資源</a:t>
              </a:r>
              <a:endParaRPr lang="en-GB" sz="2200" b="1" dirty="0">
                <a:latin typeface="新細明體" pitchFamily="18" charset="-120"/>
                <a:ea typeface="新細明體" pitchFamily="18" charset="-120"/>
              </a:endParaRPr>
            </a:p>
          </p:txBody>
        </p:sp>
        <p:sp>
          <p:nvSpPr>
            <p:cNvPr id="18" name="Line 18"/>
            <p:cNvSpPr>
              <a:spLocks noChangeShapeType="1"/>
            </p:cNvSpPr>
            <p:nvPr/>
          </p:nvSpPr>
          <p:spPr bwMode="auto">
            <a:xfrm flipH="1" flipV="1">
              <a:off x="2786063" y="3286125"/>
              <a:ext cx="214312" cy="4603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H="1" flipV="1">
              <a:off x="2786063" y="4883150"/>
              <a:ext cx="214312" cy="46038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285750" y="4714875"/>
              <a:ext cx="2414588" cy="714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ctr"/>
              <a:r>
                <a:rPr lang="en-GB" sz="2200" b="1" dirty="0">
                  <a:latin typeface="新細明體" pitchFamily="18" charset="-120"/>
                  <a:ea typeface="新細明體" pitchFamily="18" charset="-120"/>
                </a:rPr>
                <a:t>Scopus</a:t>
              </a:r>
              <a:br>
                <a:rPr lang="en-GB" sz="2200" b="1" dirty="0">
                  <a:latin typeface="新細明體" pitchFamily="18" charset="-120"/>
                  <a:ea typeface="新細明體" pitchFamily="18" charset="-120"/>
                </a:rPr>
              </a:br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索引摘要文獻資料</a:t>
              </a:r>
              <a:endParaRPr lang="en-GB" sz="2200" b="1" dirty="0">
                <a:latin typeface="新細明體" pitchFamily="18" charset="-120"/>
                <a:ea typeface="新細明體" pitchFamily="18" charset="-12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zh-TW" dirty="0" smtClean="0"/>
              <a:t>Application</a:t>
            </a:r>
            <a:r>
              <a:rPr lang="zh-TW" altLang="en-US" dirty="0" smtClean="0"/>
              <a:t>－</a:t>
            </a:r>
            <a:r>
              <a:rPr lang="en-US" dirty="0" smtClean="0"/>
              <a:t>Matching Sentences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52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90114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23701" y="1124744"/>
            <a:ext cx="8840787" cy="5000625"/>
            <a:chOff x="71438" y="1428750"/>
            <a:chExt cx="8840787" cy="500062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 l="76172" t="37109" r="2588" b="23828"/>
            <a:stretch>
              <a:fillRect/>
            </a:stretch>
          </p:blipFill>
          <p:spPr bwMode="auto">
            <a:xfrm>
              <a:off x="214313" y="2428875"/>
              <a:ext cx="2071687" cy="285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 t="10938" r="8984" b="13867"/>
            <a:stretch>
              <a:fillRect/>
            </a:stretch>
          </p:blipFill>
          <p:spPr bwMode="auto">
            <a:xfrm>
              <a:off x="2571750" y="1785938"/>
              <a:ext cx="6340475" cy="3929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71438" y="1428750"/>
              <a:ext cx="2414587" cy="714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ctr"/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有出現關鍵字的</a:t>
              </a:r>
              <a:r>
                <a:rPr lang="en-US" altLang="zh-TW" sz="2200" b="1" dirty="0">
                  <a:latin typeface="新細明體" pitchFamily="18" charset="-120"/>
                  <a:ea typeface="新細明體" pitchFamily="18" charset="-120"/>
                </a:rPr>
                <a:t/>
              </a:r>
              <a:br>
                <a:rPr lang="en-US" altLang="zh-TW" sz="2200" b="1" dirty="0">
                  <a:latin typeface="新細明體" pitchFamily="18" charset="-120"/>
                  <a:ea typeface="新細明體" pitchFamily="18" charset="-120"/>
                </a:rPr>
              </a:br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句子、文章段落</a:t>
              </a:r>
              <a:endParaRPr lang="en-GB" sz="2200" b="1" dirty="0">
                <a:latin typeface="新細明體" pitchFamily="18" charset="-120"/>
                <a:ea typeface="新細明體" pitchFamily="18" charset="-120"/>
              </a:endParaRPr>
            </a:p>
          </p:txBody>
        </p:sp>
        <p:sp>
          <p:nvSpPr>
            <p:cNvPr id="14" name="向右箭號 7"/>
            <p:cNvSpPr>
              <a:spLocks noChangeArrowheads="1"/>
            </p:cNvSpPr>
            <p:nvPr/>
          </p:nvSpPr>
          <p:spPr bwMode="auto">
            <a:xfrm>
              <a:off x="2286000" y="3714750"/>
              <a:ext cx="500063" cy="50006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2714625" y="5715000"/>
              <a:ext cx="2414588" cy="714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ctr"/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文獻資訊</a:t>
              </a:r>
              <a:endParaRPr lang="en-GB" sz="2200" b="1" dirty="0">
                <a:latin typeface="新細明體" pitchFamily="18" charset="-120"/>
                <a:ea typeface="新細明體" pitchFamily="18" charset="-120"/>
              </a:endParaRPr>
            </a:p>
          </p:txBody>
        </p: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6143625" y="5715000"/>
              <a:ext cx="2414588" cy="714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ctr"/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句子、文章段落</a:t>
              </a:r>
              <a:endParaRPr lang="en-GB" sz="2200" b="1" dirty="0">
                <a:latin typeface="新細明體" pitchFamily="18" charset="-120"/>
                <a:ea typeface="新細明體" pitchFamily="18" charset="-12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zh-TW" dirty="0" smtClean="0"/>
              <a:t>Application</a:t>
            </a:r>
            <a:r>
              <a:rPr lang="zh-TW" altLang="en-US" dirty="0" smtClean="0"/>
              <a:t>－</a:t>
            </a:r>
            <a:r>
              <a:rPr lang="en-US" dirty="0" smtClean="0"/>
              <a:t>Most </a:t>
            </a:r>
            <a:r>
              <a:rPr lang="en-US" dirty="0" err="1" smtClean="0"/>
              <a:t>Prolifics</a:t>
            </a:r>
            <a:r>
              <a:rPr lang="en-US" dirty="0" smtClean="0"/>
              <a:t> Author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53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91138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07504" y="1428750"/>
            <a:ext cx="8858250" cy="4357688"/>
            <a:chOff x="71438" y="1428750"/>
            <a:chExt cx="8858250" cy="4357688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6" cstate="print"/>
            <a:srcRect l="75439" t="33203" r="1855" b="22852"/>
            <a:stretch>
              <a:fillRect/>
            </a:stretch>
          </p:blipFill>
          <p:spPr bwMode="auto">
            <a:xfrm>
              <a:off x="214313" y="2214563"/>
              <a:ext cx="2362200" cy="3429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71438" y="1428750"/>
              <a:ext cx="2880320" cy="714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ctr"/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最多產的研究學者查詢</a:t>
              </a:r>
              <a:endParaRPr lang="en-GB" sz="2200" b="1" dirty="0">
                <a:latin typeface="新細明體" pitchFamily="18" charset="-120"/>
                <a:ea typeface="新細明體" pitchFamily="18" charset="-120"/>
              </a:endParaRPr>
            </a:p>
          </p:txBody>
        </p:sp>
        <p:sp>
          <p:nvSpPr>
            <p:cNvPr id="13" name="向右箭號 6"/>
            <p:cNvSpPr>
              <a:spLocks noChangeArrowheads="1"/>
            </p:cNvSpPr>
            <p:nvPr/>
          </p:nvSpPr>
          <p:spPr bwMode="auto">
            <a:xfrm>
              <a:off x="2451695" y="3714750"/>
              <a:ext cx="500063" cy="50006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7" cstate="print"/>
            <a:srcRect t="17578" r="1855" b="6250"/>
            <a:stretch>
              <a:fillRect/>
            </a:stretch>
          </p:blipFill>
          <p:spPr bwMode="auto">
            <a:xfrm>
              <a:off x="2916238" y="2286000"/>
              <a:ext cx="6013450" cy="3500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zh-TW" dirty="0" smtClean="0"/>
              <a:t>Application</a:t>
            </a:r>
            <a:r>
              <a:rPr lang="zh-TW" altLang="en-US" dirty="0" smtClean="0"/>
              <a:t>－</a:t>
            </a:r>
            <a:r>
              <a:rPr lang="en-US" dirty="0" smtClean="0"/>
              <a:t>Method search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54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92162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5496" y="1410939"/>
            <a:ext cx="9036496" cy="5474445"/>
            <a:chOff x="0" y="1285875"/>
            <a:chExt cx="9117013" cy="5357813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 t="17578" r="4053" b="6250"/>
            <a:stretch>
              <a:fillRect/>
            </a:stretch>
          </p:blipFill>
          <p:spPr bwMode="auto">
            <a:xfrm>
              <a:off x="1041413" y="3240088"/>
              <a:ext cx="5715000" cy="340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t="30908" r="1855" b="41406"/>
            <a:stretch>
              <a:fillRect/>
            </a:stretch>
          </p:blipFill>
          <p:spPr bwMode="auto">
            <a:xfrm>
              <a:off x="0" y="1285875"/>
              <a:ext cx="9117013" cy="1928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向右箭號 5"/>
            <p:cNvSpPr>
              <a:spLocks noChangeArrowheads="1"/>
            </p:cNvSpPr>
            <p:nvPr/>
          </p:nvSpPr>
          <p:spPr bwMode="auto">
            <a:xfrm rot="5400000">
              <a:off x="4714875" y="2857500"/>
              <a:ext cx="500063" cy="500063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6072188" y="2571750"/>
              <a:ext cx="2414587" cy="714375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36000" rIns="0" bIns="36000" anchor="ctr"/>
            <a:lstStyle/>
            <a:p>
              <a:pPr algn="ctr"/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專門蒐尋文獻中</a:t>
              </a:r>
              <a:r>
                <a:rPr lang="en-US" altLang="zh-TW" sz="2200" b="1" dirty="0">
                  <a:latin typeface="新細明體" pitchFamily="18" charset="-120"/>
                  <a:ea typeface="新細明體" pitchFamily="18" charset="-120"/>
                </a:rPr>
                <a:t/>
              </a:r>
              <a:br>
                <a:rPr lang="en-US" altLang="zh-TW" sz="2200" b="1" dirty="0">
                  <a:latin typeface="新細明體" pitchFamily="18" charset="-120"/>
                  <a:ea typeface="新細明體" pitchFamily="18" charset="-120"/>
                </a:rPr>
              </a:br>
              <a:r>
                <a:rPr lang="zh-TW" altLang="en-US" sz="2200" b="1" dirty="0">
                  <a:latin typeface="新細明體" pitchFamily="18" charset="-120"/>
                  <a:ea typeface="新細明體" pitchFamily="18" charset="-120"/>
                </a:rPr>
                <a:t>實驗方法的內容</a:t>
              </a:r>
              <a:endParaRPr lang="en-GB" sz="2200" b="1" dirty="0">
                <a:latin typeface="新細明體" pitchFamily="18" charset="-120"/>
                <a:ea typeface="新細明體" pitchFamily="18" charset="-12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 err="1" smtClean="0"/>
              <a:t>SciVerse</a:t>
            </a:r>
            <a:r>
              <a:rPr lang="zh-TW" altLang="en-US" dirty="0" smtClean="0"/>
              <a:t>問答集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平台是否另外收費？</a:t>
            </a:r>
          </a:p>
          <a:p>
            <a:pPr lvl="1" eaLnBrk="1" hangingPunct="1">
              <a:spcBef>
                <a:spcPct val="50000"/>
              </a:spcBef>
              <a:buNone/>
            </a:pPr>
            <a:r>
              <a:rPr lang="zh-TW" altLang="en-US" sz="1800" dirty="0" smtClean="0">
                <a:solidFill>
                  <a:srgbClr val="000000"/>
                </a:solidFill>
              </a:rPr>
              <a:t>→本平台服務不另外收費</a:t>
            </a:r>
            <a:br>
              <a:rPr lang="zh-TW" altLang="en-US" sz="1800" dirty="0" smtClean="0">
                <a:solidFill>
                  <a:srgbClr val="000000"/>
                </a:solidFill>
              </a:rPr>
            </a:br>
            <a:endParaRPr lang="zh-TW" altLang="en-US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是否會整合所有 </a:t>
            </a:r>
            <a:r>
              <a:rPr lang="en-US" altLang="zh-TW" sz="1800" dirty="0" smtClean="0">
                <a:solidFill>
                  <a:srgbClr val="000000"/>
                </a:solidFill>
              </a:rPr>
              <a:t>Elsevier </a:t>
            </a:r>
            <a:r>
              <a:rPr lang="zh-TW" altLang="en-US" sz="1800" dirty="0" smtClean="0">
                <a:solidFill>
                  <a:srgbClr val="000000"/>
                </a:solidFill>
              </a:rPr>
              <a:t>產品？</a:t>
            </a:r>
          </a:p>
          <a:p>
            <a:pPr lvl="1" eaLnBrk="1" hangingPunct="1">
              <a:spcBef>
                <a:spcPct val="50000"/>
              </a:spcBef>
              <a:buNone/>
            </a:pPr>
            <a:r>
              <a:rPr lang="zh-TW" altLang="en-US" sz="1800" dirty="0" smtClean="0">
                <a:solidFill>
                  <a:srgbClr val="000000"/>
                </a:solidFill>
              </a:rPr>
              <a:t>→所有產品都會陸續整合進入</a:t>
            </a:r>
            <a:r>
              <a:rPr lang="en-US" altLang="zh-TW" sz="1800" dirty="0" err="1" smtClean="0">
                <a:solidFill>
                  <a:srgbClr val="000000"/>
                </a:solidFill>
              </a:rPr>
              <a:t>SciVerse</a:t>
            </a:r>
            <a:r>
              <a:rPr lang="en-US" altLang="zh-TW" sz="1800" dirty="0" smtClean="0">
                <a:solidFill>
                  <a:srgbClr val="000000"/>
                </a:solidFill>
              </a:rPr>
              <a:t/>
            </a:r>
            <a:br>
              <a:rPr lang="en-US" altLang="zh-TW" sz="1800" dirty="0" smtClean="0">
                <a:solidFill>
                  <a:srgbClr val="000000"/>
                </a:solidFill>
              </a:rPr>
            </a:br>
            <a:endParaRPr lang="en-US" altLang="zh-TW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過去用戶的 </a:t>
            </a:r>
            <a:r>
              <a:rPr lang="en-US" altLang="zh-TW" sz="1800" dirty="0" smtClean="0">
                <a:solidFill>
                  <a:srgbClr val="000000"/>
                </a:solidFill>
              </a:rPr>
              <a:t>SDOL </a:t>
            </a:r>
            <a:r>
              <a:rPr lang="zh-TW" altLang="en-US" sz="1800" dirty="0" smtClean="0">
                <a:solidFill>
                  <a:srgbClr val="000000"/>
                </a:solidFill>
              </a:rPr>
              <a:t>使用經驗是否能運用在 </a:t>
            </a:r>
            <a:r>
              <a:rPr lang="en-US" altLang="zh-TW" sz="1800" dirty="0" err="1" smtClean="0">
                <a:solidFill>
                  <a:srgbClr val="000000"/>
                </a:solidFill>
              </a:rPr>
              <a:t>SciVerse</a:t>
            </a:r>
            <a:r>
              <a:rPr lang="zh-TW" altLang="en-US" sz="1800" dirty="0" smtClean="0">
                <a:solidFill>
                  <a:srgbClr val="000000"/>
                </a:solidFill>
              </a:rPr>
              <a:t>？</a:t>
            </a:r>
            <a:endParaRPr lang="en-US" altLang="zh-TW" sz="1800" dirty="0" smtClean="0">
              <a:solidFill>
                <a:srgbClr val="000000"/>
              </a:solidFill>
            </a:endParaRPr>
          </a:p>
          <a:p>
            <a:pPr lvl="1" eaLnBrk="1" hangingPunct="1">
              <a:spcBef>
                <a:spcPct val="50000"/>
              </a:spcBef>
              <a:buNone/>
            </a:pPr>
            <a:r>
              <a:rPr lang="en-US" altLang="zh-TW" sz="1800" dirty="0" smtClean="0">
                <a:solidFill>
                  <a:srgbClr val="000000"/>
                </a:solidFill>
              </a:rPr>
              <a:t>→</a:t>
            </a:r>
            <a:r>
              <a:rPr lang="zh-TW" altLang="en-US" sz="1800" dirty="0" smtClean="0">
                <a:solidFill>
                  <a:srgbClr val="000000"/>
                </a:solidFill>
              </a:rPr>
              <a:t>仍保留 </a:t>
            </a:r>
            <a:r>
              <a:rPr lang="en-US" altLang="zh-TW" sz="1800" dirty="0" smtClean="0">
                <a:solidFill>
                  <a:srgbClr val="000000"/>
                </a:solidFill>
              </a:rPr>
              <a:t>SDOL </a:t>
            </a:r>
            <a:r>
              <a:rPr lang="zh-TW" altLang="en-US" sz="1800" dirty="0" smtClean="0">
                <a:solidFill>
                  <a:srgbClr val="000000"/>
                </a:solidFill>
              </a:rPr>
              <a:t>過去的操作方式，但增加更多元的元素</a:t>
            </a:r>
            <a:br>
              <a:rPr lang="zh-TW" altLang="en-US" sz="1800" dirty="0" smtClean="0">
                <a:solidFill>
                  <a:srgbClr val="000000"/>
                </a:solidFill>
              </a:rPr>
            </a:br>
            <a:endParaRPr lang="zh-TW" altLang="en-US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zh-TW" sz="1800" dirty="0" smtClean="0">
                <a:solidFill>
                  <a:srgbClr val="000000"/>
                </a:solidFill>
              </a:rPr>
              <a:t>SDOL URL </a:t>
            </a:r>
            <a:r>
              <a:rPr lang="zh-TW" altLang="en-US" sz="1800" dirty="0" smtClean="0">
                <a:solidFill>
                  <a:srgbClr val="000000"/>
                </a:solidFill>
              </a:rPr>
              <a:t>是否會改變？</a:t>
            </a:r>
          </a:p>
          <a:p>
            <a:pPr lvl="1" eaLnBrk="1" hangingPunct="1">
              <a:spcBef>
                <a:spcPct val="50000"/>
              </a:spcBef>
              <a:buNone/>
            </a:pPr>
            <a:r>
              <a:rPr lang="zh-TW" altLang="en-US" sz="1800" dirty="0" smtClean="0">
                <a:solidFill>
                  <a:srgbClr val="000000"/>
                </a:solidFill>
              </a:rPr>
              <a:t>→不會改變，會自動轉址至 </a:t>
            </a:r>
            <a:r>
              <a:rPr lang="en-US" altLang="zh-TW" sz="1800" dirty="0" err="1" smtClean="0">
                <a:solidFill>
                  <a:srgbClr val="000000"/>
                </a:solidFill>
              </a:rPr>
              <a:t>SciVerse</a:t>
            </a:r>
            <a:r>
              <a:rPr lang="en-US" altLang="zh-TW" sz="1800" dirty="0" smtClean="0">
                <a:solidFill>
                  <a:srgbClr val="000000"/>
                </a:solidFill>
              </a:rPr>
              <a:t>  </a:t>
            </a:r>
            <a:r>
              <a:rPr lang="en-US" altLang="zh-TW" sz="1800" dirty="0" err="1" smtClean="0">
                <a:solidFill>
                  <a:srgbClr val="000000"/>
                </a:solidFill>
              </a:rPr>
              <a:t>ScienceDirect</a:t>
            </a:r>
            <a:r>
              <a:rPr lang="zh-TW" altLang="en-US" sz="1800" dirty="0" smtClean="0">
                <a:solidFill>
                  <a:srgbClr val="000000"/>
                </a:solidFill>
              </a:rPr>
              <a:t>資料庫</a:t>
            </a: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55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93186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8663" y="2130425"/>
            <a:ext cx="7772400" cy="1470025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zh-TW" altLang="en-US" sz="3200" dirty="0" smtClean="0"/>
              <a:t>免費、有用的相關資源</a:t>
            </a:r>
            <a:endParaRPr lang="en-GB" sz="3200" dirty="0" smtClean="0"/>
          </a:p>
        </p:txBody>
      </p:sp>
      <p:sp>
        <p:nvSpPr>
          <p:cNvPr id="20483" name="Subtitle 2"/>
          <p:cNvSpPr>
            <a:spLocks noGrp="1"/>
          </p:cNvSpPr>
          <p:nvPr>
            <p:ph type="subTitle" idx="1"/>
          </p:nvPr>
        </p:nvSpPr>
        <p:spPr>
          <a:xfrm>
            <a:off x="742950" y="3143250"/>
            <a:ext cx="6400800" cy="1000125"/>
          </a:xfrm>
        </p:spPr>
        <p:txBody>
          <a:bodyPr/>
          <a:lstStyle/>
          <a:p>
            <a:pPr eaLnBrk="1" hangingPunct="1"/>
            <a:endParaRPr lang="en-GB" dirty="0" smtClean="0"/>
          </a:p>
        </p:txBody>
      </p:sp>
      <p:sp>
        <p:nvSpPr>
          <p:cNvPr id="4" name="Rectangle 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800100" y="4541044"/>
            <a:ext cx="5486400" cy="1192212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自學輔助工具：</a:t>
            </a:r>
            <a:r>
              <a:rPr lang="en-US" altLang="zh-TW" dirty="0" smtClean="0"/>
              <a:t>Elsevier</a:t>
            </a:r>
            <a:r>
              <a:rPr lang="zh-TW" altLang="en-US" dirty="0" smtClean="0"/>
              <a:t>台灣官網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00063" y="1354460"/>
            <a:ext cx="8229600" cy="1642492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請造訪我們網站 </a:t>
            </a:r>
            <a:r>
              <a:rPr lang="en-US" altLang="zh-TW" sz="1800" dirty="0" smtClean="0">
                <a:solidFill>
                  <a:srgbClr val="000000"/>
                </a:solidFill>
              </a:rPr>
              <a:t>http://taiwan.elsevier.com/ </a:t>
            </a:r>
          </a:p>
          <a:p>
            <a:pPr eaLnBrk="1" hangingPunct="1">
              <a:spcBef>
                <a:spcPct val="50000"/>
              </a:spcBef>
              <a:buNone/>
            </a:pPr>
            <a:r>
              <a:rPr lang="zh-TW" altLang="en-US" sz="1800" dirty="0" smtClean="0">
                <a:solidFill>
                  <a:srgbClr val="000000"/>
                </a:solidFill>
              </a:rPr>
              <a:t>　  點選</a:t>
            </a:r>
            <a:r>
              <a:rPr lang="en-US" altLang="zh-TW" sz="1800" dirty="0" smtClean="0">
                <a:solidFill>
                  <a:srgbClr val="000000"/>
                </a:solidFill>
                <a:latin typeface="Arial"/>
                <a:cs typeface="Arial"/>
              </a:rPr>
              <a:t>【</a:t>
            </a:r>
            <a:r>
              <a:rPr lang="zh-TW" altLang="en-US" sz="1800" dirty="0" smtClean="0">
                <a:solidFill>
                  <a:srgbClr val="000000"/>
                </a:solidFill>
              </a:rPr>
              <a:t>線上產品</a:t>
            </a:r>
            <a:r>
              <a:rPr lang="en-US" altLang="zh-TW" sz="1800" dirty="0" smtClean="0">
                <a:solidFill>
                  <a:srgbClr val="000000"/>
                </a:solidFill>
              </a:rPr>
              <a:t>】</a:t>
            </a:r>
            <a:r>
              <a:rPr lang="zh-TW" altLang="en-US" sz="1800" dirty="0" smtClean="0">
                <a:solidFill>
                  <a:srgbClr val="000000"/>
                </a:solidFill>
                <a:latin typeface="Arial"/>
                <a:cs typeface="Arial"/>
              </a:rPr>
              <a:t>→</a:t>
            </a:r>
            <a:r>
              <a:rPr lang="en-US" altLang="zh-TW" sz="1800" dirty="0" smtClean="0">
                <a:solidFill>
                  <a:srgbClr val="000000"/>
                </a:solidFill>
                <a:latin typeface="Arial"/>
                <a:cs typeface="Arial"/>
              </a:rPr>
              <a:t>【</a:t>
            </a:r>
            <a:r>
              <a:rPr lang="zh-TW" altLang="en-US" sz="18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altLang="zh-TW" sz="1800" dirty="0" err="1" smtClean="0">
                <a:solidFill>
                  <a:srgbClr val="000000"/>
                </a:solidFill>
              </a:rPr>
              <a:t>ScienceDirect</a:t>
            </a:r>
            <a:r>
              <a:rPr lang="en-US" altLang="zh-TW" sz="1800" dirty="0" smtClean="0">
                <a:solidFill>
                  <a:srgbClr val="000000"/>
                </a:solidFill>
              </a:rPr>
              <a:t>】</a:t>
            </a:r>
            <a:r>
              <a:rPr lang="zh-TW" altLang="en-US" sz="1800" dirty="0" smtClean="0">
                <a:solidFill>
                  <a:srgbClr val="000000"/>
                </a:solidFill>
                <a:latin typeface="Arial"/>
                <a:cs typeface="Arial"/>
              </a:rPr>
              <a:t> →</a:t>
            </a:r>
            <a:r>
              <a:rPr lang="en-US" altLang="zh-TW" sz="1800" dirty="0" smtClean="0">
                <a:solidFill>
                  <a:srgbClr val="000000"/>
                </a:solidFill>
                <a:latin typeface="Arial"/>
                <a:cs typeface="Arial"/>
              </a:rPr>
              <a:t>【</a:t>
            </a:r>
            <a:r>
              <a:rPr lang="zh-TW" altLang="en-US" sz="1800" dirty="0" smtClean="0">
                <a:solidFill>
                  <a:srgbClr val="000000"/>
                </a:solidFill>
              </a:rPr>
              <a:t>研究推廣輔助資源</a:t>
            </a:r>
            <a:r>
              <a:rPr lang="en-US" altLang="zh-TW" sz="1800" dirty="0" smtClean="0">
                <a:solidFill>
                  <a:srgbClr val="000000"/>
                </a:solidFill>
              </a:rPr>
              <a:t>】</a:t>
            </a:r>
            <a:endParaRPr lang="zh-TW" altLang="en-US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zh-TW" altLang="en-US" sz="1800" dirty="0" smtClean="0">
                <a:solidFill>
                  <a:srgbClr val="000000"/>
                </a:solidFill>
              </a:rPr>
              <a:t>　 （</a:t>
            </a:r>
            <a:r>
              <a:rPr lang="en-US" altLang="zh-TW" sz="1800" dirty="0" smtClean="0">
                <a:solidFill>
                  <a:srgbClr val="000000"/>
                </a:solidFill>
                <a:hlinkClick r:id="rId5"/>
              </a:rPr>
              <a:t>http://taiwan1.elsevier.com/elsevierdnn/tabid/444/Default.aspx</a:t>
            </a:r>
            <a:r>
              <a:rPr lang="zh-TW" altLang="en-US" sz="1800" dirty="0" smtClean="0">
                <a:solidFill>
                  <a:srgbClr val="000000"/>
                </a:solidFill>
              </a:rPr>
              <a:t>）</a:t>
            </a:r>
            <a:endParaRPr lang="en-GB" altLang="zh-TW" dirty="0" smtClean="0"/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可自行下載 教育訓練</a:t>
            </a:r>
            <a:r>
              <a:rPr lang="en-US" altLang="zh-TW" sz="1800" dirty="0" smtClean="0">
                <a:solidFill>
                  <a:srgbClr val="000000"/>
                </a:solidFill>
              </a:rPr>
              <a:t>PPT &amp; </a:t>
            </a:r>
            <a:r>
              <a:rPr lang="zh-TW" altLang="en-US" sz="1800" dirty="0" smtClean="0">
                <a:solidFill>
                  <a:srgbClr val="000000"/>
                </a:solidFill>
              </a:rPr>
              <a:t>快速參考指南 </a:t>
            </a:r>
            <a:r>
              <a:rPr lang="en-US" altLang="zh-TW" sz="1800" dirty="0" smtClean="0">
                <a:solidFill>
                  <a:srgbClr val="000000"/>
                </a:solidFill>
              </a:rPr>
              <a:t>&amp; SDOL</a:t>
            </a:r>
            <a:r>
              <a:rPr lang="zh-TW" altLang="en-US" sz="1800" dirty="0" smtClean="0">
                <a:solidFill>
                  <a:srgbClr val="000000"/>
                </a:solidFill>
              </a:rPr>
              <a:t>影音互動教學等資源</a:t>
            </a:r>
            <a:endParaRPr lang="en-US" sz="1800" dirty="0" smtClean="0">
              <a:solidFill>
                <a:srgbClr val="000000"/>
              </a:solidFill>
            </a:endParaRP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57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95234" name="think-cell Slide" r:id="rId6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23528" y="3028205"/>
            <a:ext cx="8001000" cy="3713163"/>
            <a:chOff x="457200" y="2971800"/>
            <a:chExt cx="8001000" cy="3713163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7" cstate="print"/>
            <a:srcRect t="14583" r="2344" b="25000"/>
            <a:stretch>
              <a:fillRect/>
            </a:stretch>
          </p:blipFill>
          <p:spPr bwMode="auto">
            <a:xfrm>
              <a:off x="457200" y="2971800"/>
              <a:ext cx="8001000" cy="3713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4194175" y="5880100"/>
              <a:ext cx="2054225" cy="292100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5245100" y="5118100"/>
              <a:ext cx="1231900" cy="368300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825500" y="4191000"/>
              <a:ext cx="1079500" cy="215900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6997700" y="4724400"/>
              <a:ext cx="1079500" cy="215900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dirty="0" smtClean="0"/>
              <a:t>Authors Home – </a:t>
            </a:r>
            <a:r>
              <a:rPr lang="en-US" dirty="0" err="1" smtClean="0"/>
              <a:t>EES投稿系統</a:t>
            </a:r>
            <a:r>
              <a:rPr lang="en-US" sz="2000" dirty="0" err="1" smtClean="0"/>
              <a:t>http</a:t>
            </a:r>
            <a:r>
              <a:rPr lang="en-US" sz="2000" dirty="0" smtClean="0"/>
              <a:t>://</a:t>
            </a:r>
            <a:r>
              <a:rPr lang="en-US" sz="2000" dirty="0" err="1" smtClean="0"/>
              <a:t>www.elsevier.com</a:t>
            </a:r>
            <a:r>
              <a:rPr lang="en-US" sz="2000" dirty="0" smtClean="0"/>
              <a:t>/</a:t>
            </a:r>
            <a:r>
              <a:rPr lang="en-US" sz="2000" dirty="0" err="1" smtClean="0"/>
              <a:t>wps</a:t>
            </a:r>
            <a:r>
              <a:rPr lang="en-US" sz="2000" dirty="0" smtClean="0"/>
              <a:t>/find/</a:t>
            </a:r>
            <a:r>
              <a:rPr lang="en-US" sz="2000" dirty="0" err="1" smtClean="0"/>
              <a:t>authorshome.authors</a:t>
            </a:r>
            <a:endParaRPr lang="en-US" dirty="0" smtClean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500063" y="1066428"/>
            <a:ext cx="8229600" cy="1498476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期刊簡介：範圍、讀者群設定等</a:t>
            </a: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投稿須知：收稿地址（信箱）、審查制度、摘要長度與內容、引用格式、抽印本</a:t>
            </a:r>
            <a:r>
              <a:rPr lang="en-US" altLang="zh-TW" sz="1800" dirty="0" smtClean="0">
                <a:solidFill>
                  <a:srgbClr val="000000"/>
                </a:solidFill>
              </a:rPr>
              <a:t>…</a:t>
            </a: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投稿進度：審稿進度、接受與否</a:t>
            </a:r>
            <a:endParaRPr lang="en-US" sz="1800" dirty="0" smtClean="0">
              <a:solidFill>
                <a:srgbClr val="000000"/>
              </a:solidFill>
            </a:endParaRP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58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96258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23528" y="2492896"/>
            <a:ext cx="8424863" cy="4292600"/>
            <a:chOff x="323528" y="2492896"/>
            <a:chExt cx="8424863" cy="4292600"/>
          </a:xfrm>
        </p:grpSpPr>
        <p:pic>
          <p:nvPicPr>
            <p:cNvPr id="8" name="Picture 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3528" y="2635771"/>
              <a:ext cx="7620000" cy="4149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1618928" y="3716859"/>
              <a:ext cx="1512888" cy="360362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323528" y="3500959"/>
              <a:ext cx="1152525" cy="3762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AU" sz="1800" b="1">
                  <a:ea typeface="新細明體" pitchFamily="18" charset="-120"/>
                </a:rPr>
                <a:t>搜尋期刊</a:t>
              </a:r>
              <a:endParaRPr lang="en-AU" altLang="zh-TW" sz="1800" b="1">
                <a:ea typeface="新細明體" pitchFamily="18" charset="-120"/>
              </a:endParaRPr>
            </a:p>
          </p:txBody>
        </p:sp>
        <p:pic>
          <p:nvPicPr>
            <p:cNvPr id="11" name="Picture 1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708078" y="2492896"/>
              <a:ext cx="5040313" cy="31686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3850953" y="4724921"/>
              <a:ext cx="863600" cy="360363"/>
            </a:xfrm>
            <a:prstGeom prst="rect">
              <a:avLst/>
            </a:prstGeom>
            <a:noFill/>
            <a:ln w="38100">
              <a:solidFill>
                <a:srgbClr val="FF7517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zh-TW" altLang="zh-TW"/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1403028" y="4724921"/>
              <a:ext cx="1944688" cy="65087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zh-TW" altLang="en-AU" sz="1800" b="1">
                  <a:ea typeface="新細明體" pitchFamily="18" charset="-120"/>
                </a:rPr>
                <a:t>利用</a:t>
              </a:r>
              <a:r>
                <a:rPr lang="en-AU" altLang="zh-TW" sz="1800" b="1">
                  <a:ea typeface="新細明體" pitchFamily="18" charset="-120"/>
                </a:rPr>
                <a:t>EES</a:t>
              </a:r>
              <a:r>
                <a:rPr lang="zh-TW" altLang="en-AU" sz="1800" b="1">
                  <a:ea typeface="新細明體" pitchFamily="18" charset="-120"/>
                </a:rPr>
                <a:t>系統投遞你的稿件</a:t>
              </a:r>
              <a:endParaRPr lang="en-AU" altLang="zh-TW" sz="1800" b="1">
                <a:ea typeface="新細明體" pitchFamily="18" charset="-120"/>
              </a:endParaRP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>
              <a:off x="1042666" y="3861321"/>
              <a:ext cx="576262" cy="142875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>
              <a:off x="3347716" y="4940821"/>
              <a:ext cx="503237" cy="0"/>
            </a:xfrm>
            <a:prstGeom prst="line">
              <a:avLst/>
            </a:prstGeom>
            <a:noFill/>
            <a:ln w="9525">
              <a:solidFill>
                <a:srgbClr val="FF66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Line 18"/>
            <p:cNvSpPr>
              <a:spLocks noChangeShapeType="1"/>
            </p:cNvSpPr>
            <p:nvPr/>
          </p:nvSpPr>
          <p:spPr bwMode="auto">
            <a:xfrm>
              <a:off x="3131816" y="3932759"/>
              <a:ext cx="503237" cy="0"/>
            </a:xfrm>
            <a:prstGeom prst="line">
              <a:avLst/>
            </a:prstGeom>
            <a:noFill/>
            <a:ln w="76200">
              <a:solidFill>
                <a:srgbClr val="EC6000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服務創新：</a:t>
            </a:r>
            <a:r>
              <a:rPr lang="en-US" dirty="0" smtClean="0"/>
              <a:t>SDOL </a:t>
            </a:r>
            <a:r>
              <a:rPr lang="en-US" dirty="0" err="1" smtClean="0"/>
              <a:t>iPhone</a:t>
            </a:r>
            <a:r>
              <a:rPr lang="en-US" dirty="0" smtClean="0"/>
              <a:t> APP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6300192" y="1714500"/>
            <a:ext cx="2664295" cy="4525963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ct val="50000"/>
              </a:spcBef>
              <a:buNone/>
            </a:pPr>
            <a:r>
              <a:rPr lang="en-US" altLang="zh-TW" sz="1800" dirty="0" err="1" smtClean="0">
                <a:solidFill>
                  <a:srgbClr val="000000"/>
                </a:solidFill>
              </a:rPr>
              <a:t>ScienceDirect</a:t>
            </a:r>
            <a:r>
              <a:rPr lang="zh-TW" altLang="en-US" sz="1800" dirty="0" smtClean="0">
                <a:solidFill>
                  <a:srgbClr val="000000"/>
                </a:solidFill>
              </a:rPr>
              <a:t>行動服務</a:t>
            </a:r>
            <a:endParaRPr lang="en-US" altLang="zh-TW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隨時隨地提供最重要的</a:t>
            </a:r>
            <a:r>
              <a:rPr lang="en-US" altLang="zh-TW" sz="1800" dirty="0" smtClean="0">
                <a:solidFill>
                  <a:srgbClr val="000000"/>
                </a:solidFill>
              </a:rPr>
              <a:t>SD</a:t>
            </a:r>
            <a:r>
              <a:rPr lang="zh-TW" altLang="en-US" sz="1800" dirty="0" smtClean="0">
                <a:solidFill>
                  <a:srgbClr val="000000"/>
                </a:solidFill>
              </a:rPr>
              <a:t>學術產出任務</a:t>
            </a: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檢索、瀏覽、文章閱讀、</a:t>
            </a:r>
            <a:r>
              <a:rPr lang="en-US" altLang="zh-TW" sz="1800" dirty="0" smtClean="0">
                <a:solidFill>
                  <a:srgbClr val="000000"/>
                </a:solidFill>
              </a:rPr>
              <a:t>PDF</a:t>
            </a:r>
            <a:r>
              <a:rPr lang="zh-TW" altLang="en-US" sz="1800" dirty="0" smtClean="0">
                <a:solidFill>
                  <a:srgbClr val="000000"/>
                </a:solidFill>
              </a:rPr>
              <a:t>閱讀</a:t>
            </a:r>
            <a:endParaRPr lang="en-US" altLang="zh-TW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以互動、快訊和期刊功能做到高度個人化</a:t>
            </a:r>
            <a:endParaRPr lang="en-US" altLang="zh-TW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文章內容以</a:t>
            </a:r>
            <a:r>
              <a:rPr lang="en-US" altLang="zh-TW" sz="1800" dirty="0" smtClean="0">
                <a:solidFill>
                  <a:srgbClr val="000000"/>
                </a:solidFill>
              </a:rPr>
              <a:t>html</a:t>
            </a:r>
            <a:r>
              <a:rPr lang="zh-TW" altLang="en-US" sz="1800" dirty="0" smtClean="0">
                <a:solidFill>
                  <a:srgbClr val="000000"/>
                </a:solidFill>
              </a:rPr>
              <a:t>文件形式</a:t>
            </a:r>
            <a:endParaRPr lang="en-US" altLang="zh-TW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</a:pPr>
            <a:r>
              <a:rPr lang="zh-TW" altLang="en-US" sz="1800" dirty="0" smtClean="0">
                <a:solidFill>
                  <a:srgbClr val="000000"/>
                </a:solidFill>
              </a:rPr>
              <a:t>快訊、註釋和共享</a:t>
            </a:r>
            <a:endParaRPr lang="en-GB" altLang="zh-TW" dirty="0" smtClean="0"/>
          </a:p>
          <a:p>
            <a:pPr eaLnBrk="1" hangingPunct="1">
              <a:spcBef>
                <a:spcPct val="50000"/>
              </a:spcBef>
              <a:buNone/>
            </a:pPr>
            <a:endParaRPr lang="en-GB" sz="1800" dirty="0" smtClean="0">
              <a:solidFill>
                <a:srgbClr val="000000"/>
              </a:solidFill>
            </a:endParaRPr>
          </a:p>
          <a:p>
            <a:pPr eaLnBrk="1" hangingPunct="1">
              <a:spcBef>
                <a:spcPct val="50000"/>
              </a:spcBef>
              <a:buNone/>
            </a:pPr>
            <a:r>
              <a:rPr lang="en-US" altLang="zh-TW" sz="1800" dirty="0" smtClean="0">
                <a:solidFill>
                  <a:srgbClr val="000000"/>
                </a:solidFill>
              </a:rPr>
              <a:t>Note</a:t>
            </a:r>
            <a:r>
              <a:rPr lang="zh-TW" altLang="en-US" sz="1800" dirty="0" smtClean="0">
                <a:solidFill>
                  <a:srgbClr val="000000"/>
                </a:solidFill>
              </a:rPr>
              <a:t>：</a:t>
            </a:r>
            <a:r>
              <a:rPr lang="en-US" altLang="zh-TW" sz="1800" dirty="0" err="1" smtClean="0">
                <a:solidFill>
                  <a:srgbClr val="000000"/>
                </a:solidFill>
              </a:rPr>
              <a:t>iPhone</a:t>
            </a:r>
            <a:r>
              <a:rPr lang="zh-TW" altLang="en-US" sz="1800" dirty="0" smtClean="0">
                <a:solidFill>
                  <a:srgbClr val="000000"/>
                </a:solidFill>
              </a:rPr>
              <a:t>應用服務只限於有訂閱的用戶。</a:t>
            </a:r>
            <a:endParaRPr lang="en-US" sz="1800" dirty="0" smtClean="0">
              <a:solidFill>
                <a:srgbClr val="000000"/>
              </a:solidFill>
            </a:endParaRPr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59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98306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5496" y="1268760"/>
            <a:ext cx="6210300" cy="5562600"/>
            <a:chOff x="76200" y="1219200"/>
            <a:chExt cx="6210300" cy="5562600"/>
          </a:xfrm>
        </p:grpSpPr>
        <p:pic>
          <p:nvPicPr>
            <p:cNvPr id="9" name="Picture 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00200" y="1295400"/>
              <a:ext cx="2292350" cy="41290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grpSp>
          <p:nvGrpSpPr>
            <p:cNvPr id="10" name="Group 1"/>
            <p:cNvGrpSpPr>
              <a:grpSpLocks/>
            </p:cNvGrpSpPr>
            <p:nvPr/>
          </p:nvGrpSpPr>
          <p:grpSpPr bwMode="auto">
            <a:xfrm>
              <a:off x="4038600" y="1219200"/>
              <a:ext cx="2247900" cy="4195763"/>
              <a:chOff x="0" y="0"/>
              <a:chExt cx="1672" cy="3200"/>
            </a:xfrm>
          </p:grpSpPr>
          <p:pic>
            <p:nvPicPr>
              <p:cNvPr id="25" name="Picture 2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0" y="0"/>
                <a:ext cx="1672" cy="3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6" name="Rectangle 3"/>
              <p:cNvSpPr>
                <a:spLocks/>
              </p:cNvSpPr>
              <p:nvPr/>
            </p:nvSpPr>
            <p:spPr bwMode="auto">
              <a:xfrm>
                <a:off x="136" y="536"/>
                <a:ext cx="1392" cy="2136"/>
              </a:xfrm>
              <a:prstGeom prst="rect">
                <a:avLst/>
              </a:prstGeom>
              <a:solidFill>
                <a:schemeClr val="accent1"/>
              </a:solidFill>
              <a:ln w="2540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endParaRPr lang="zh-TW" altLang="en-US">
                  <a:latin typeface="Calibri" pitchFamily="34" charset="0"/>
                </a:endParaRPr>
              </a:p>
            </p:txBody>
          </p:sp>
        </p:grpSp>
        <p:sp>
          <p:nvSpPr>
            <p:cNvPr id="11" name="Line 20"/>
            <p:cNvSpPr>
              <a:spLocks noChangeShapeType="1"/>
            </p:cNvSpPr>
            <p:nvPr/>
          </p:nvSpPr>
          <p:spPr bwMode="auto">
            <a:xfrm rot="10800000" flipH="1">
              <a:off x="1447800" y="3733800"/>
              <a:ext cx="609600" cy="1524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diamond" w="sm" len="sm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Line 21"/>
            <p:cNvSpPr>
              <a:spLocks noChangeShapeType="1"/>
            </p:cNvSpPr>
            <p:nvPr/>
          </p:nvSpPr>
          <p:spPr bwMode="auto">
            <a:xfrm rot="10800000" flipH="1" flipV="1">
              <a:off x="1447800" y="2865438"/>
              <a:ext cx="419100" cy="10636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diamond" w="sm" len="sm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Line 20"/>
            <p:cNvSpPr>
              <a:spLocks noChangeShapeType="1"/>
            </p:cNvSpPr>
            <p:nvPr/>
          </p:nvSpPr>
          <p:spPr bwMode="auto">
            <a:xfrm rot="10800000" flipH="1">
              <a:off x="1828800" y="4191000"/>
              <a:ext cx="838200" cy="12954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diamond" w="sm" len="sm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Line 20"/>
            <p:cNvSpPr>
              <a:spLocks noChangeShapeType="1"/>
            </p:cNvSpPr>
            <p:nvPr/>
          </p:nvSpPr>
          <p:spPr bwMode="auto">
            <a:xfrm rot="10800000">
              <a:off x="4876800" y="3886200"/>
              <a:ext cx="381000" cy="18288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diamond" w="sm" len="sm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" name="Line 20"/>
            <p:cNvSpPr>
              <a:spLocks noChangeShapeType="1"/>
            </p:cNvSpPr>
            <p:nvPr/>
          </p:nvSpPr>
          <p:spPr bwMode="auto">
            <a:xfrm rot="10800000" flipH="1">
              <a:off x="1295400" y="4648200"/>
              <a:ext cx="609600" cy="3810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diamond" w="sm" len="sm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Rectangle 21"/>
            <p:cNvSpPr>
              <a:spLocks/>
            </p:cNvSpPr>
            <p:nvPr/>
          </p:nvSpPr>
          <p:spPr bwMode="auto">
            <a:xfrm>
              <a:off x="152400" y="1905000"/>
              <a:ext cx="1295400" cy="12954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26788" tIns="26788" rIns="26788" bIns="26788" anchor="ctr"/>
            <a:lstStyle/>
            <a:p>
              <a:pPr marL="53975" indent="-17463" algn="ctr" fontAlgn="auto">
                <a:spcBef>
                  <a:spcPts val="2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defRPr/>
              </a:pPr>
              <a:r>
                <a:rPr lang="zh-TW" altLang="en-US" sz="2000" dirty="0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新細明體" pitchFamily="18" charset="-120"/>
                  <a:ea typeface="新細明體" pitchFamily="18" charset="-120"/>
                  <a:sym typeface="Arial Narrow" pitchFamily="34" charset="0"/>
                </a:rPr>
                <a:t>個人化快訊設定的近期文章</a:t>
              </a:r>
            </a:p>
          </p:txBody>
        </p:sp>
        <p:sp>
          <p:nvSpPr>
            <p:cNvPr id="18" name="Rectangle 21"/>
            <p:cNvSpPr>
              <a:spLocks/>
            </p:cNvSpPr>
            <p:nvPr/>
          </p:nvSpPr>
          <p:spPr bwMode="auto">
            <a:xfrm>
              <a:off x="152400" y="3505200"/>
              <a:ext cx="1295400" cy="9144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26788" tIns="26788" rIns="26788" bIns="26788" anchor="ctr"/>
            <a:lstStyle/>
            <a:p>
              <a:pPr marL="53975" indent="-17463" fontAlgn="auto">
                <a:spcBef>
                  <a:spcPts val="2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defRPr/>
              </a:pPr>
              <a:r>
                <a:rPr lang="zh-TW" altLang="en-US" sz="2000" dirty="0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新細明體" pitchFamily="18" charset="-120"/>
                  <a:ea typeface="新細明體" pitchFamily="18" charset="-120"/>
                  <a:sym typeface="Arial Narrow" pitchFamily="34" charset="0"/>
                </a:rPr>
                <a:t>閱讀最愛文章</a:t>
              </a:r>
            </a:p>
          </p:txBody>
        </p:sp>
        <p:sp>
          <p:nvSpPr>
            <p:cNvPr id="19" name="Rectangle 21"/>
            <p:cNvSpPr>
              <a:spLocks/>
            </p:cNvSpPr>
            <p:nvPr/>
          </p:nvSpPr>
          <p:spPr bwMode="auto">
            <a:xfrm>
              <a:off x="76200" y="5486400"/>
              <a:ext cx="1752600" cy="10668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26788" tIns="26788" rIns="26788" bIns="26788" anchor="ctr"/>
            <a:lstStyle/>
            <a:p>
              <a:pPr marL="53975" indent="-17463" fontAlgn="auto">
                <a:spcBef>
                  <a:spcPts val="2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defRPr/>
              </a:pPr>
              <a:r>
                <a:rPr lang="zh-TW" altLang="en-US" sz="2000" dirty="0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新細明體" pitchFamily="18" charset="-120"/>
                  <a:ea typeface="新細明體" pitchFamily="18" charset="-120"/>
                  <a:sym typeface="Arial Narrow" pitchFamily="34" charset="0"/>
                </a:rPr>
                <a:t>方便閱讀最愛期刊</a:t>
              </a:r>
            </a:p>
          </p:txBody>
        </p:sp>
        <p:sp>
          <p:nvSpPr>
            <p:cNvPr id="20" name="Rectangle 21"/>
            <p:cNvSpPr>
              <a:spLocks/>
            </p:cNvSpPr>
            <p:nvPr/>
          </p:nvSpPr>
          <p:spPr bwMode="auto">
            <a:xfrm>
              <a:off x="4038600" y="5638800"/>
              <a:ext cx="2209800" cy="1143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26788" tIns="26788" rIns="26788" bIns="26788" anchor="ctr"/>
            <a:lstStyle/>
            <a:p>
              <a:pPr marL="53975" indent="-17463" fontAlgn="auto">
                <a:spcBef>
                  <a:spcPts val="2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defRPr/>
              </a:pPr>
              <a:r>
                <a:rPr lang="zh-TW" altLang="en-US" sz="2000" dirty="0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新細明體" pitchFamily="18" charset="-120"/>
                  <a:ea typeface="新細明體" pitchFamily="18" charset="-120"/>
                  <a:sym typeface="Arial Narrow" pitchFamily="34" charset="0"/>
                </a:rPr>
                <a:t>快速使用區的互動文章；圖像覆蓋流量；高解析度放</a:t>
              </a:r>
              <a:r>
                <a:rPr lang="zh-TW" altLang="en-US" sz="2000" dirty="0" smtClean="0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新細明體" pitchFamily="18" charset="-120"/>
                  <a:ea typeface="新細明體" pitchFamily="18" charset="-120"/>
                  <a:sym typeface="Arial Narrow" pitchFamily="34" charset="0"/>
                </a:rPr>
                <a:t>大／縮</a:t>
              </a:r>
              <a:r>
                <a:rPr lang="zh-TW" altLang="en-US" sz="2000" dirty="0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新細明體" pitchFamily="18" charset="-120"/>
                  <a:ea typeface="新細明體" pitchFamily="18" charset="-120"/>
                  <a:sym typeface="Arial Narrow" pitchFamily="34" charset="0"/>
                </a:rPr>
                <a:t>小</a:t>
              </a:r>
            </a:p>
          </p:txBody>
        </p:sp>
        <p:sp>
          <p:nvSpPr>
            <p:cNvPr id="21" name="Rectangle 21"/>
            <p:cNvSpPr>
              <a:spLocks/>
            </p:cNvSpPr>
            <p:nvPr/>
          </p:nvSpPr>
          <p:spPr bwMode="auto">
            <a:xfrm>
              <a:off x="2057400" y="5638800"/>
              <a:ext cx="1790700" cy="11430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26788" tIns="26788" rIns="26788" bIns="26788" anchor="ctr"/>
            <a:lstStyle/>
            <a:p>
              <a:pPr marL="53975" indent="-17463" fontAlgn="auto">
                <a:spcBef>
                  <a:spcPts val="2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defRPr/>
              </a:pPr>
              <a:r>
                <a:rPr lang="zh-TW" altLang="en-US" sz="2000" dirty="0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新細明體" pitchFamily="18" charset="-120"/>
                  <a:ea typeface="新細明體" pitchFamily="18" charset="-120"/>
                  <a:sym typeface="Arial Narrow" pitchFamily="34" charset="0"/>
                </a:rPr>
                <a:t>與圖書館行動網站連結的聯合品牌</a:t>
              </a:r>
            </a:p>
          </p:txBody>
        </p:sp>
        <p:sp>
          <p:nvSpPr>
            <p:cNvPr id="22" name="Rectangle 21"/>
            <p:cNvSpPr>
              <a:spLocks/>
            </p:cNvSpPr>
            <p:nvPr/>
          </p:nvSpPr>
          <p:spPr bwMode="auto">
            <a:xfrm>
              <a:off x="152400" y="4724400"/>
              <a:ext cx="1143000" cy="53340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26788" tIns="26788" rIns="26788" bIns="26788" anchor="ctr"/>
            <a:lstStyle/>
            <a:p>
              <a:pPr marL="53975" indent="-17463" algn="ctr" fontAlgn="auto">
                <a:spcBef>
                  <a:spcPts val="20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defRPr/>
              </a:pPr>
              <a:r>
                <a:rPr lang="en-US" altLang="zh-TW" sz="2000" dirty="0" smtClean="0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新細明體" pitchFamily="18" charset="-120"/>
                  <a:ea typeface="新細明體" pitchFamily="18" charset="-120"/>
                  <a:sym typeface="Arial Narrow" pitchFamily="34" charset="0"/>
                </a:rPr>
                <a:t>SD</a:t>
              </a:r>
              <a:r>
                <a:rPr lang="zh-TW" altLang="en-US" sz="2000" dirty="0" smtClean="0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新細明體" pitchFamily="18" charset="-120"/>
                  <a:ea typeface="新細明體" pitchFamily="18" charset="-120"/>
                  <a:sym typeface="Arial Narrow" pitchFamily="34" charset="0"/>
                </a:rPr>
                <a:t>檢</a:t>
              </a:r>
              <a:r>
                <a:rPr lang="zh-TW" altLang="en-US" sz="2000" dirty="0">
                  <a:ln w="18000">
                    <a:solidFill>
                      <a:schemeClr val="tx1"/>
                    </a:solidFill>
                    <a:prstDash val="solid"/>
                    <a:miter lim="800000"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新細明體" pitchFamily="18" charset="-120"/>
                  <a:ea typeface="新細明體" pitchFamily="18" charset="-120"/>
                  <a:sym typeface="Arial Narrow" pitchFamily="34" charset="0"/>
                </a:rPr>
                <a:t>索</a:t>
              </a:r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 flipV="1">
              <a:off x="3200400" y="2971800"/>
              <a:ext cx="236538" cy="26670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diamond" w="sm" len="sm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191000" y="1905000"/>
              <a:ext cx="1957388" cy="290353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4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gray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zh-TW" altLang="en-US" dirty="0" smtClean="0"/>
              <a:t>掌握研究行為與產品特色</a:t>
            </a:r>
            <a:endParaRPr lang="en-US" dirty="0" smtClean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5DD8-7564-4560-A7D5-1EDC87A2E774}" type="slidenum">
              <a:rPr lang="en-US"/>
              <a:pPr/>
              <a:t>60</a:t>
            </a:fld>
            <a:endParaRPr lang="en-US"/>
          </a:p>
        </p:txBody>
      </p:sp>
      <p:graphicFrame>
        <p:nvGraphicFramePr>
          <p:cNvPr id="1026" name="Rectangle 2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p:oleObj spid="_x0000_s99330" name="think-cell Slide" r:id="rId5" imgW="0" imgH="0" progId="">
              <p:embed/>
            </p:oleObj>
          </a:graphicData>
        </a:graphic>
      </p:graphicFrame>
      <p:sp>
        <p:nvSpPr>
          <p:cNvPr id="7" name="Rectangle 6"/>
          <p:cNvSpPr/>
          <p:nvPr/>
        </p:nvSpPr>
        <p:spPr>
          <a:xfrm>
            <a:off x="6875463" y="115888"/>
            <a:ext cx="2052637" cy="1512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127000" y="1079500"/>
            <a:ext cx="9017000" cy="5589860"/>
            <a:chOff x="127000" y="1079500"/>
            <a:chExt cx="9017000" cy="5589860"/>
          </a:xfrm>
        </p:grpSpPr>
        <p:pic>
          <p:nvPicPr>
            <p:cNvPr id="61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 l="937" t="25003" r="2812" b="22502"/>
            <a:stretch>
              <a:fillRect/>
            </a:stretch>
          </p:blipFill>
          <p:spPr bwMode="auto">
            <a:xfrm>
              <a:off x="254000" y="1393825"/>
              <a:ext cx="7891463" cy="3230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3" name="Line 6"/>
            <p:cNvSpPr>
              <a:spLocks noChangeShapeType="1"/>
            </p:cNvSpPr>
            <p:nvPr/>
          </p:nvSpPr>
          <p:spPr bwMode="auto">
            <a:xfrm flipV="1">
              <a:off x="1828800" y="4943475"/>
              <a:ext cx="0" cy="45720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Rectangle 21"/>
            <p:cNvSpPr>
              <a:spLocks noChangeArrowheads="1"/>
            </p:cNvSpPr>
            <p:nvPr/>
          </p:nvSpPr>
          <p:spPr bwMode="auto">
            <a:xfrm>
              <a:off x="8110538" y="3748088"/>
              <a:ext cx="685800" cy="28813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zh-TW"/>
            </a:p>
          </p:txBody>
        </p:sp>
        <p:sp>
          <p:nvSpPr>
            <p:cNvPr id="64" name="Line 7"/>
            <p:cNvSpPr>
              <a:spLocks noChangeShapeType="1"/>
            </p:cNvSpPr>
            <p:nvPr/>
          </p:nvSpPr>
          <p:spPr bwMode="auto">
            <a:xfrm flipV="1">
              <a:off x="3786188" y="4933950"/>
              <a:ext cx="0" cy="45720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Line 8"/>
            <p:cNvSpPr>
              <a:spLocks noChangeShapeType="1"/>
            </p:cNvSpPr>
            <p:nvPr/>
          </p:nvSpPr>
          <p:spPr bwMode="auto">
            <a:xfrm flipV="1">
              <a:off x="5500688" y="4948238"/>
              <a:ext cx="0" cy="45720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Line 9"/>
            <p:cNvSpPr>
              <a:spLocks noChangeShapeType="1"/>
            </p:cNvSpPr>
            <p:nvPr/>
          </p:nvSpPr>
          <p:spPr bwMode="auto">
            <a:xfrm flipV="1">
              <a:off x="7000875" y="4933950"/>
              <a:ext cx="0" cy="45720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Line 11"/>
            <p:cNvSpPr>
              <a:spLocks noChangeShapeType="1"/>
            </p:cNvSpPr>
            <p:nvPr/>
          </p:nvSpPr>
          <p:spPr bwMode="auto">
            <a:xfrm flipH="1" flipV="1">
              <a:off x="8120063" y="3221038"/>
              <a:ext cx="304800" cy="381000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Text Box 12"/>
            <p:cNvSpPr txBox="1">
              <a:spLocks noChangeArrowheads="1"/>
            </p:cNvSpPr>
            <p:nvPr/>
          </p:nvSpPr>
          <p:spPr bwMode="auto">
            <a:xfrm>
              <a:off x="1063625" y="5491163"/>
              <a:ext cx="178117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zh-TW" dirty="0">
                  <a:solidFill>
                    <a:srgbClr val="000000"/>
                  </a:solidFill>
                </a:rPr>
                <a:t>Browse/Search</a:t>
              </a:r>
              <a:br>
                <a:rPr lang="en-GB" altLang="zh-TW" dirty="0">
                  <a:solidFill>
                    <a:srgbClr val="000000"/>
                  </a:solidFill>
                </a:rPr>
              </a:br>
              <a:r>
                <a:rPr lang="zh-TW" altLang="en-GB" dirty="0">
                  <a:solidFill>
                    <a:srgbClr val="000000"/>
                  </a:solidFill>
                </a:rPr>
                <a:t>瀏覽</a:t>
              </a:r>
              <a:r>
                <a:rPr lang="en-GB" altLang="zh-TW" dirty="0">
                  <a:solidFill>
                    <a:srgbClr val="000000"/>
                  </a:solidFill>
                </a:rPr>
                <a:t>/ </a:t>
              </a:r>
              <a:r>
                <a:rPr lang="zh-TW" altLang="en-GB" dirty="0">
                  <a:solidFill>
                    <a:srgbClr val="000000"/>
                  </a:solidFill>
                </a:rPr>
                <a:t>檢索</a:t>
              </a:r>
            </a:p>
          </p:txBody>
        </p:sp>
        <p:sp>
          <p:nvSpPr>
            <p:cNvPr id="69" name="Text Box 13"/>
            <p:cNvSpPr txBox="1">
              <a:spLocks noChangeArrowheads="1"/>
            </p:cNvSpPr>
            <p:nvPr/>
          </p:nvSpPr>
          <p:spPr bwMode="auto">
            <a:xfrm>
              <a:off x="2886075" y="5469210"/>
              <a:ext cx="1828800" cy="1200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zh-TW" sz="1800" dirty="0"/>
                <a:t>*Alert </a:t>
              </a:r>
              <a:r>
                <a:rPr lang="zh-TW" altLang="en-GB" sz="1800" dirty="0"/>
                <a:t>新知通報</a:t>
              </a:r>
              <a:br>
                <a:rPr lang="zh-TW" altLang="en-GB" sz="1800" dirty="0"/>
              </a:br>
              <a:r>
                <a:rPr lang="zh-TW" altLang="en-GB" sz="1800" dirty="0"/>
                <a:t>*</a:t>
              </a:r>
              <a:r>
                <a:rPr lang="en-GB" altLang="zh-TW" sz="1800" dirty="0"/>
                <a:t>Author/Article  </a:t>
              </a:r>
              <a:br>
                <a:rPr lang="en-GB" altLang="zh-TW" sz="1800" dirty="0"/>
              </a:br>
              <a:r>
                <a:rPr lang="en-GB" altLang="zh-TW" sz="1800" dirty="0"/>
                <a:t>  Citation</a:t>
              </a:r>
              <a:br>
                <a:rPr lang="en-GB" altLang="zh-TW" sz="1800" dirty="0"/>
              </a:br>
              <a:r>
                <a:rPr lang="en-GB" altLang="zh-TW" sz="1800" dirty="0"/>
                <a:t>*Top Articles </a:t>
              </a:r>
              <a:endParaRPr lang="zh-TW" altLang="en-GB" sz="1800" dirty="0"/>
            </a:p>
          </p:txBody>
        </p:sp>
        <p:sp>
          <p:nvSpPr>
            <p:cNvPr id="70" name="Text Box 14"/>
            <p:cNvSpPr txBox="1">
              <a:spLocks noChangeArrowheads="1"/>
            </p:cNvSpPr>
            <p:nvPr/>
          </p:nvSpPr>
          <p:spPr bwMode="auto">
            <a:xfrm>
              <a:off x="4730080" y="5469031"/>
              <a:ext cx="2362200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zh-TW" dirty="0"/>
                <a:t>*Reference </a:t>
              </a:r>
              <a:br>
                <a:rPr lang="en-GB" altLang="zh-TW" dirty="0"/>
              </a:br>
              <a:r>
                <a:rPr lang="en-GB" altLang="zh-TW" dirty="0"/>
                <a:t>  </a:t>
              </a:r>
              <a:r>
                <a:rPr lang="zh-TW" altLang="en-GB" dirty="0"/>
                <a:t>參考書目</a:t>
              </a:r>
              <a:br>
                <a:rPr lang="zh-TW" altLang="en-GB" dirty="0"/>
              </a:br>
              <a:r>
                <a:rPr lang="en-GB" altLang="zh-TW" dirty="0"/>
                <a:t>*Related Article</a:t>
              </a:r>
              <a:br>
                <a:rPr lang="en-GB" altLang="zh-TW" dirty="0"/>
              </a:br>
              <a:r>
                <a:rPr lang="en-GB" altLang="zh-TW" dirty="0"/>
                <a:t>  </a:t>
              </a:r>
              <a:r>
                <a:rPr lang="zh-TW" altLang="en-GB" dirty="0"/>
                <a:t>相關文獻 </a:t>
              </a:r>
            </a:p>
          </p:txBody>
        </p:sp>
        <p:sp>
          <p:nvSpPr>
            <p:cNvPr id="71" name="Text Box 16"/>
            <p:cNvSpPr txBox="1">
              <a:spLocks noChangeArrowheads="1"/>
            </p:cNvSpPr>
            <p:nvPr/>
          </p:nvSpPr>
          <p:spPr bwMode="auto">
            <a:xfrm>
              <a:off x="6656784" y="5443538"/>
              <a:ext cx="13716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zh-TW" dirty="0"/>
                <a:t>Export </a:t>
              </a:r>
              <a:br>
                <a:rPr lang="en-GB" altLang="zh-TW" dirty="0"/>
              </a:br>
              <a:r>
                <a:rPr lang="zh-TW" altLang="en-GB" dirty="0"/>
                <a:t>書目輸出</a:t>
              </a:r>
            </a:p>
          </p:txBody>
        </p:sp>
        <p:sp>
          <p:nvSpPr>
            <p:cNvPr id="73" name="Rectangle 20"/>
            <p:cNvSpPr>
              <a:spLocks noChangeArrowheads="1"/>
            </p:cNvSpPr>
            <p:nvPr/>
          </p:nvSpPr>
          <p:spPr bwMode="auto">
            <a:xfrm>
              <a:off x="762000" y="5410200"/>
              <a:ext cx="7327900" cy="1219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zh-TW"/>
            </a:p>
          </p:txBody>
        </p:sp>
        <p:sp>
          <p:nvSpPr>
            <p:cNvPr id="72" name="Text Box 17"/>
            <p:cNvSpPr txBox="1">
              <a:spLocks noChangeArrowheads="1"/>
            </p:cNvSpPr>
            <p:nvPr/>
          </p:nvSpPr>
          <p:spPr bwMode="auto">
            <a:xfrm>
              <a:off x="8229600" y="3962400"/>
              <a:ext cx="457200" cy="2014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TW" altLang="en-GB" dirty="0"/>
                <a:t>如何選投稿期刊</a:t>
              </a:r>
            </a:p>
          </p:txBody>
        </p:sp>
        <p:sp>
          <p:nvSpPr>
            <p:cNvPr id="74" name="Text Box 24"/>
            <p:cNvSpPr txBox="1">
              <a:spLocks noChangeArrowheads="1"/>
            </p:cNvSpPr>
            <p:nvPr/>
          </p:nvSpPr>
          <p:spPr bwMode="auto">
            <a:xfrm>
              <a:off x="1835696" y="4833938"/>
              <a:ext cx="1066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zh-TW" dirty="0"/>
                <a:t>Needs</a:t>
              </a:r>
            </a:p>
          </p:txBody>
        </p:sp>
        <p:sp>
          <p:nvSpPr>
            <p:cNvPr id="75" name="Text Box 25"/>
            <p:cNvSpPr txBox="1">
              <a:spLocks noChangeArrowheads="1"/>
            </p:cNvSpPr>
            <p:nvPr/>
          </p:nvSpPr>
          <p:spPr bwMode="auto">
            <a:xfrm>
              <a:off x="3779912" y="4814888"/>
              <a:ext cx="9144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zh-TW" dirty="0"/>
                <a:t>Needs</a:t>
              </a:r>
            </a:p>
          </p:txBody>
        </p:sp>
        <p:sp>
          <p:nvSpPr>
            <p:cNvPr id="76" name="Text Box 26"/>
            <p:cNvSpPr txBox="1">
              <a:spLocks noChangeArrowheads="1"/>
            </p:cNvSpPr>
            <p:nvPr/>
          </p:nvSpPr>
          <p:spPr bwMode="auto">
            <a:xfrm>
              <a:off x="5508104" y="4829175"/>
              <a:ext cx="11430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zh-TW" dirty="0"/>
                <a:t>Needs</a:t>
              </a:r>
            </a:p>
          </p:txBody>
        </p:sp>
        <p:sp>
          <p:nvSpPr>
            <p:cNvPr id="77" name="Text Box 27"/>
            <p:cNvSpPr txBox="1">
              <a:spLocks noChangeArrowheads="1"/>
            </p:cNvSpPr>
            <p:nvPr/>
          </p:nvSpPr>
          <p:spPr bwMode="auto">
            <a:xfrm>
              <a:off x="7015163" y="4810125"/>
              <a:ext cx="90963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zh-TW" dirty="0"/>
                <a:t>Needs</a:t>
              </a:r>
            </a:p>
          </p:txBody>
        </p:sp>
        <p:sp>
          <p:nvSpPr>
            <p:cNvPr id="78" name="Text Box 28"/>
            <p:cNvSpPr txBox="1">
              <a:spLocks noChangeArrowheads="1"/>
            </p:cNvSpPr>
            <p:nvPr/>
          </p:nvSpPr>
          <p:spPr bwMode="auto">
            <a:xfrm>
              <a:off x="8220075" y="2976563"/>
              <a:ext cx="9239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zh-TW" sz="2000"/>
                <a:t>Needs</a:t>
              </a:r>
            </a:p>
          </p:txBody>
        </p:sp>
        <p:sp>
          <p:nvSpPr>
            <p:cNvPr id="79" name="Text Box 29"/>
            <p:cNvSpPr txBox="1">
              <a:spLocks noChangeArrowheads="1"/>
            </p:cNvSpPr>
            <p:nvPr/>
          </p:nvSpPr>
          <p:spPr bwMode="auto">
            <a:xfrm>
              <a:off x="127000" y="1079500"/>
              <a:ext cx="914400" cy="400050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b="1" dirty="0">
                  <a:solidFill>
                    <a:srgbClr val="FF3300"/>
                  </a:solidFill>
                </a:rPr>
                <a:t>P</a:t>
              </a:r>
              <a:r>
                <a:rPr lang="en-US" altLang="zh-TW" dirty="0"/>
                <a:t>eople</a:t>
              </a:r>
              <a:r>
                <a:rPr lang="en-US" altLang="zh-TW" sz="2000" dirty="0"/>
                <a:t> </a:t>
              </a:r>
            </a:p>
          </p:txBody>
        </p:sp>
        <p:sp>
          <p:nvSpPr>
            <p:cNvPr id="80" name="Text Box 30"/>
            <p:cNvSpPr txBox="1">
              <a:spLocks noChangeArrowheads="1"/>
            </p:cNvSpPr>
            <p:nvPr/>
          </p:nvSpPr>
          <p:spPr bwMode="auto">
            <a:xfrm>
              <a:off x="165100" y="5029200"/>
              <a:ext cx="1066800" cy="369332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b="1" dirty="0">
                  <a:solidFill>
                    <a:srgbClr val="FF3300"/>
                  </a:solidFill>
                </a:rPr>
                <a:t>P</a:t>
              </a:r>
              <a:r>
                <a:rPr lang="en-US" altLang="zh-TW" dirty="0"/>
                <a:t>roduct 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9"/>
          <p:cNvSpPr>
            <a:spLocks noGrp="1"/>
          </p:cNvSpPr>
          <p:nvPr>
            <p:ph type="ctrTitle"/>
          </p:nvPr>
        </p:nvSpPr>
        <p:spPr bwMode="auto">
          <a:xfrm>
            <a:off x="899592" y="1857375"/>
            <a:ext cx="5172597" cy="1470025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GB" dirty="0" smtClean="0"/>
              <a:t>Q &amp; A</a:t>
            </a:r>
            <a:r>
              <a:rPr lang="zh-TW" altLang="en-US" dirty="0" smtClean="0"/>
              <a:t>　問題與討論</a:t>
            </a:r>
            <a:endParaRPr lang="en-GB" dirty="0" smtClean="0"/>
          </a:p>
        </p:txBody>
      </p:sp>
      <p:sp>
        <p:nvSpPr>
          <p:cNvPr id="4" name="Rectangle 3"/>
          <p:cNvSpPr/>
          <p:nvPr/>
        </p:nvSpPr>
        <p:spPr>
          <a:xfrm>
            <a:off x="7596188" y="188913"/>
            <a:ext cx="1223962" cy="1008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itle 9"/>
          <p:cNvSpPr txBox="1">
            <a:spLocks/>
          </p:cNvSpPr>
          <p:nvPr/>
        </p:nvSpPr>
        <p:spPr bwMode="auto">
          <a:xfrm>
            <a:off x="4151932" y="5661248"/>
            <a:ext cx="4884564" cy="108012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zh-TW" altLang="en-US" sz="2800" dirty="0">
                <a:solidFill>
                  <a:srgbClr val="036635"/>
                </a:solidFill>
                <a:ea typeface="+mj-ea"/>
                <a:cs typeface="Arial" pitchFamily="34" charset="0"/>
              </a:rPr>
              <a:t>楊思</a:t>
            </a:r>
            <a:r>
              <a:rPr lang="zh-TW" altLang="en-US" sz="2800" dirty="0" smtClean="0">
                <a:solidFill>
                  <a:srgbClr val="036635"/>
                </a:solidFill>
                <a:ea typeface="+mj-ea"/>
                <a:cs typeface="Arial" pitchFamily="34" charset="0"/>
              </a:rPr>
              <a:t>屏　</a:t>
            </a:r>
            <a:r>
              <a:rPr lang="en-GB" sz="2800" dirty="0" smtClean="0">
                <a:solidFill>
                  <a:srgbClr val="036635"/>
                </a:solidFill>
                <a:ea typeface="+mj-ea"/>
                <a:cs typeface="Arial" pitchFamily="34" charset="0"/>
              </a:rPr>
              <a:t>Carol </a:t>
            </a:r>
            <a:r>
              <a:rPr lang="en-GB" sz="2800" dirty="0">
                <a:solidFill>
                  <a:srgbClr val="036635"/>
                </a:solidFill>
                <a:ea typeface="+mj-ea"/>
                <a:cs typeface="Arial" pitchFamily="34" charset="0"/>
              </a:rPr>
              <a:t>Yang</a:t>
            </a:r>
          </a:p>
          <a:p>
            <a:pPr lvl="0" algn="r"/>
            <a:r>
              <a:rPr lang="en-GB" sz="2800" dirty="0">
                <a:solidFill>
                  <a:srgbClr val="036635"/>
                </a:solidFill>
                <a:ea typeface="+mj-ea"/>
                <a:cs typeface="Arial" pitchFamily="34" charset="0"/>
              </a:rPr>
              <a:t>carol.yang@elsevier.com</a:t>
            </a:r>
            <a:endParaRPr kumimoji="0" lang="en-GB" sz="2800" i="0" u="none" strike="noStrike" kern="1200" cap="none" spc="0" normalizeH="0" baseline="0" noProof="0" dirty="0" smtClean="0">
              <a:ln>
                <a:noFill/>
              </a:ln>
              <a:solidFill>
                <a:srgbClr val="036635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4qLr22BiEij3EjpDppGOQ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4">
      <a:majorFont>
        <a:latin typeface="Calibri"/>
        <a:ea typeface="微軟正黑體"/>
        <a:cs typeface=""/>
      </a:majorFont>
      <a:minorFont>
        <a:latin typeface="Calibri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617</TotalTime>
  <Words>2580</Words>
  <Application>Microsoft Office PowerPoint</Application>
  <PresentationFormat>On-screen Show (4:3)</PresentationFormat>
  <Paragraphs>401</Paragraphs>
  <Slides>61</Slides>
  <Notes>54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3" baseType="lpstr">
      <vt:lpstr>Office Theme</vt:lpstr>
      <vt:lpstr>think-cell Slide</vt:lpstr>
      <vt:lpstr>SciVerse  ScienceDirect</vt:lpstr>
      <vt:lpstr>樹下老人 Logo 很眼熟嗎？</vt:lpstr>
      <vt:lpstr>教育訓練大綱</vt:lpstr>
      <vt:lpstr>Elsevier與ScienceDirect（SDOL）</vt:lpstr>
      <vt:lpstr>啟動</vt:lpstr>
      <vt:lpstr>瀏覽功能介紹</vt:lpstr>
      <vt:lpstr>瀏覽功能範例 (I)</vt:lpstr>
      <vt:lpstr>瀏覽功能－資源篩選</vt:lpstr>
      <vt:lpstr>瀏覽功能－學科領域選擇</vt:lpstr>
      <vt:lpstr>瀏覽功能範例 (II)</vt:lpstr>
      <vt:lpstr>瀏覽功能－瀏覽結果頁面</vt:lpstr>
      <vt:lpstr>瀏覽功能範例 (III)</vt:lpstr>
      <vt:lpstr>瀏覽功能－期刊頁面</vt:lpstr>
      <vt:lpstr>瀏覽－摘要呈現化學方程式圖</vt:lpstr>
      <vt:lpstr>瀏覽－摘要呈現化學方程式圖</vt:lpstr>
      <vt:lpstr>瀏覽－摘要呈現化學方程式圖</vt:lpstr>
      <vt:lpstr>檢索功能介紹</vt:lpstr>
      <vt:lpstr>檢索功能示範</vt:lpstr>
      <vt:lpstr>快速檢索提供4種使用者最常執行的功能</vt:lpstr>
      <vt:lpstr>快速檢索功能示範</vt:lpstr>
      <vt:lpstr>快速檢索功能結果</vt:lpstr>
      <vt:lpstr>圖表檢索畫面</vt:lpstr>
      <vt:lpstr>檢索功能示範</vt:lpstr>
      <vt:lpstr>進階檢索（Advanced Search）</vt:lpstr>
      <vt:lpstr>專家檢索（Expert Search）</vt:lpstr>
      <vt:lpstr>結果中再檢索（Refine Results）</vt:lpstr>
      <vt:lpstr>檢索結果（Search Results）</vt:lpstr>
      <vt:lpstr>多元化的檢索結果</vt:lpstr>
      <vt:lpstr>媒體資源線上觀看</vt:lpstr>
      <vt:lpstr>文章呈現頁面（Article page）</vt:lpstr>
      <vt:lpstr>化學文獻：化學分子結構（Reflect）</vt:lpstr>
      <vt:lpstr>生醫文獻：關鍵字串聯多元平台（NextBio）</vt:lpstr>
      <vt:lpstr>Slide 33</vt:lpstr>
      <vt:lpstr>Slide 34</vt:lpstr>
      <vt:lpstr>個人化功能介紹</vt:lpstr>
      <vt:lpstr>個人化設定功能示範</vt:lpstr>
      <vt:lpstr>永久儲存檢索結果（Save this Search）</vt:lpstr>
      <vt:lpstr>個人化設定功能示範</vt:lpstr>
      <vt:lpstr>設定TOP 25 Alerts</vt:lpstr>
      <vt:lpstr>設定TOP 25 Alerts</vt:lpstr>
      <vt:lpstr>設定學科領域新知通報（Topic Alerts）</vt:lpstr>
      <vt:lpstr>設定檢索新知通報（Search Alerts）</vt:lpstr>
      <vt:lpstr>設定卷期新知通報（Volume / Issue Alerts）</vt:lpstr>
      <vt:lpstr>個人化功能示範（I）</vt:lpstr>
      <vt:lpstr>行動記錄功能</vt:lpstr>
      <vt:lpstr>個人化功能示範（II）</vt:lpstr>
      <vt:lpstr>Quick Link：首頁</vt:lpstr>
      <vt:lpstr>SciVerse平台</vt:lpstr>
      <vt:lpstr>SciVerse Hub首頁</vt:lpstr>
      <vt:lpstr>SciVerse Hub檢索畫面（SD &amp; Scopus）</vt:lpstr>
      <vt:lpstr>SciVerse Hub檢索資料來源</vt:lpstr>
      <vt:lpstr>Application－Matching Sentences</vt:lpstr>
      <vt:lpstr>Application－Most Prolifics Author</vt:lpstr>
      <vt:lpstr>Application－Method search</vt:lpstr>
      <vt:lpstr>SciVerse問答集</vt:lpstr>
      <vt:lpstr>免費、有用的相關資源</vt:lpstr>
      <vt:lpstr>自學輔助工具：Elsevier台灣官網</vt:lpstr>
      <vt:lpstr>Authors Home – EES投稿系統http://www.elsevier.com/wps/find/authorshome.authors</vt:lpstr>
      <vt:lpstr>服務創新：SDOL iPhone APP</vt:lpstr>
      <vt:lpstr>掌握研究行為與產品特色</vt:lpstr>
      <vt:lpstr>Q &amp; A　問題與討論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jo.coates</dc:creator>
  <cp:lastModifiedBy>YangC002</cp:lastModifiedBy>
  <cp:revision>158</cp:revision>
  <dcterms:created xsi:type="dcterms:W3CDTF">2010-04-14T17:24:13Z</dcterms:created>
  <dcterms:modified xsi:type="dcterms:W3CDTF">2012-03-23T10:04:03Z</dcterms:modified>
</cp:coreProperties>
</file>